
<file path=[Content_Types].xml><?xml version="1.0" encoding="utf-8"?>
<Types xmlns="http://schemas.openxmlformats.org/package/2006/content-types">
  <Default ContentType="image/gif" Extension="gif"/>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7.xml"/><Relationship Id="rId84" Type="http://schemas.openxmlformats.org/officeDocument/2006/relationships/slide" Target="slides/slide81.xml"/><Relationship Id="rId83" Type="http://schemas.openxmlformats.org/officeDocument/2006/relationships/slide" Target="slides/slide80.xml"/><Relationship Id="rId42" Type="http://schemas.openxmlformats.org/officeDocument/2006/relationships/slide" Target="slides/slide39.xml"/><Relationship Id="rId86" Type="http://schemas.openxmlformats.org/officeDocument/2006/relationships/slide" Target="slides/slide83.xml"/><Relationship Id="rId41" Type="http://schemas.openxmlformats.org/officeDocument/2006/relationships/slide" Target="slides/slide38.xml"/><Relationship Id="rId85" Type="http://schemas.openxmlformats.org/officeDocument/2006/relationships/slide" Target="slides/slide82.xml"/><Relationship Id="rId44" Type="http://schemas.openxmlformats.org/officeDocument/2006/relationships/slide" Target="slides/slide41.xml"/><Relationship Id="rId88" Type="http://schemas.openxmlformats.org/officeDocument/2006/relationships/slide" Target="slides/slide85.xml"/><Relationship Id="rId43" Type="http://schemas.openxmlformats.org/officeDocument/2006/relationships/slide" Target="slides/slide40.xml"/><Relationship Id="rId87" Type="http://schemas.openxmlformats.org/officeDocument/2006/relationships/slide" Target="slides/slide84.xml"/><Relationship Id="rId46" Type="http://schemas.openxmlformats.org/officeDocument/2006/relationships/slide" Target="slides/slide43.xml"/><Relationship Id="rId45" Type="http://schemas.openxmlformats.org/officeDocument/2006/relationships/slide" Target="slides/slide42.xml"/><Relationship Id="rId80" Type="http://schemas.openxmlformats.org/officeDocument/2006/relationships/slide" Target="slides/slide77.xml"/><Relationship Id="rId82" Type="http://schemas.openxmlformats.org/officeDocument/2006/relationships/slide" Target="slides/slide79.xml"/><Relationship Id="rId81" Type="http://schemas.openxmlformats.org/officeDocument/2006/relationships/slide" Target="slides/slide7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9" Type="http://schemas.openxmlformats.org/officeDocument/2006/relationships/slide" Target="slides/slide6.xml"/><Relationship Id="rId48" Type="http://schemas.openxmlformats.org/officeDocument/2006/relationships/slide" Target="slides/slide45.xml"/><Relationship Id="rId47" Type="http://schemas.openxmlformats.org/officeDocument/2006/relationships/slide" Target="slides/slide44.xml"/><Relationship Id="rId49" Type="http://schemas.openxmlformats.org/officeDocument/2006/relationships/slide" Target="slides/slide4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73" Type="http://schemas.openxmlformats.org/officeDocument/2006/relationships/slide" Target="slides/slide70.xml"/><Relationship Id="rId72" Type="http://schemas.openxmlformats.org/officeDocument/2006/relationships/slide" Target="slides/slide69.xml"/><Relationship Id="rId31" Type="http://schemas.openxmlformats.org/officeDocument/2006/relationships/slide" Target="slides/slide28.xml"/><Relationship Id="rId75" Type="http://schemas.openxmlformats.org/officeDocument/2006/relationships/slide" Target="slides/slide72.xml"/><Relationship Id="rId30" Type="http://schemas.openxmlformats.org/officeDocument/2006/relationships/slide" Target="slides/slide27.xml"/><Relationship Id="rId74" Type="http://schemas.openxmlformats.org/officeDocument/2006/relationships/slide" Target="slides/slide71.xml"/><Relationship Id="rId33" Type="http://schemas.openxmlformats.org/officeDocument/2006/relationships/slide" Target="slides/slide30.xml"/><Relationship Id="rId77" Type="http://schemas.openxmlformats.org/officeDocument/2006/relationships/slide" Target="slides/slide74.xml"/><Relationship Id="rId32" Type="http://schemas.openxmlformats.org/officeDocument/2006/relationships/slide" Target="slides/slide29.xml"/><Relationship Id="rId76" Type="http://schemas.openxmlformats.org/officeDocument/2006/relationships/slide" Target="slides/slide73.xml"/><Relationship Id="rId35" Type="http://schemas.openxmlformats.org/officeDocument/2006/relationships/slide" Target="slides/slide32.xml"/><Relationship Id="rId79" Type="http://schemas.openxmlformats.org/officeDocument/2006/relationships/slide" Target="slides/slide76.xml"/><Relationship Id="rId34" Type="http://schemas.openxmlformats.org/officeDocument/2006/relationships/slide" Target="slides/slide31.xml"/><Relationship Id="rId78" Type="http://schemas.openxmlformats.org/officeDocument/2006/relationships/slide" Target="slides/slide75.xml"/><Relationship Id="rId71" Type="http://schemas.openxmlformats.org/officeDocument/2006/relationships/slide" Target="slides/slide68.xml"/><Relationship Id="rId70" Type="http://schemas.openxmlformats.org/officeDocument/2006/relationships/slide" Target="slides/slide67.xml"/><Relationship Id="rId37" Type="http://schemas.openxmlformats.org/officeDocument/2006/relationships/slide" Target="slides/slide34.xml"/><Relationship Id="rId36" Type="http://schemas.openxmlformats.org/officeDocument/2006/relationships/slide" Target="slides/slide33.xml"/><Relationship Id="rId39" Type="http://schemas.openxmlformats.org/officeDocument/2006/relationships/slide" Target="slides/slide36.xml"/><Relationship Id="rId38" Type="http://schemas.openxmlformats.org/officeDocument/2006/relationships/slide" Target="slides/slide35.xml"/><Relationship Id="rId62" Type="http://schemas.openxmlformats.org/officeDocument/2006/relationships/slide" Target="slides/slide59.xml"/><Relationship Id="rId61" Type="http://schemas.openxmlformats.org/officeDocument/2006/relationships/slide" Target="slides/slide58.xml"/><Relationship Id="rId20" Type="http://schemas.openxmlformats.org/officeDocument/2006/relationships/slide" Target="slides/slide17.xml"/><Relationship Id="rId64" Type="http://schemas.openxmlformats.org/officeDocument/2006/relationships/slide" Target="slides/slide61.xml"/><Relationship Id="rId63" Type="http://schemas.openxmlformats.org/officeDocument/2006/relationships/slide" Target="slides/slide60.xml"/><Relationship Id="rId22" Type="http://schemas.openxmlformats.org/officeDocument/2006/relationships/slide" Target="slides/slide19.xml"/><Relationship Id="rId66" Type="http://schemas.openxmlformats.org/officeDocument/2006/relationships/slide" Target="slides/slide63.xml"/><Relationship Id="rId21" Type="http://schemas.openxmlformats.org/officeDocument/2006/relationships/slide" Target="slides/slide18.xml"/><Relationship Id="rId65" Type="http://schemas.openxmlformats.org/officeDocument/2006/relationships/slide" Target="slides/slide62.xml"/><Relationship Id="rId24" Type="http://schemas.openxmlformats.org/officeDocument/2006/relationships/slide" Target="slides/slide21.xml"/><Relationship Id="rId68" Type="http://schemas.openxmlformats.org/officeDocument/2006/relationships/slide" Target="slides/slide65.xml"/><Relationship Id="rId23" Type="http://schemas.openxmlformats.org/officeDocument/2006/relationships/slide" Target="slides/slide20.xml"/><Relationship Id="rId67" Type="http://schemas.openxmlformats.org/officeDocument/2006/relationships/slide" Target="slides/slide64.xml"/><Relationship Id="rId60" Type="http://schemas.openxmlformats.org/officeDocument/2006/relationships/slide" Target="slides/slide57.xml"/><Relationship Id="rId26" Type="http://schemas.openxmlformats.org/officeDocument/2006/relationships/slide" Target="slides/slide23.xml"/><Relationship Id="rId25" Type="http://schemas.openxmlformats.org/officeDocument/2006/relationships/slide" Target="slides/slide22.xml"/><Relationship Id="rId69" Type="http://schemas.openxmlformats.org/officeDocument/2006/relationships/slide" Target="slides/slide66.xml"/><Relationship Id="rId28" Type="http://schemas.openxmlformats.org/officeDocument/2006/relationships/slide" Target="slides/slide25.xml"/><Relationship Id="rId27" Type="http://schemas.openxmlformats.org/officeDocument/2006/relationships/slide" Target="slides/slide24.xml"/><Relationship Id="rId29" Type="http://schemas.openxmlformats.org/officeDocument/2006/relationships/slide" Target="slides/slide26.xml"/><Relationship Id="rId51" Type="http://schemas.openxmlformats.org/officeDocument/2006/relationships/slide" Target="slides/slide48.xml"/><Relationship Id="rId50" Type="http://schemas.openxmlformats.org/officeDocument/2006/relationships/slide" Target="slides/slide47.xml"/><Relationship Id="rId53" Type="http://schemas.openxmlformats.org/officeDocument/2006/relationships/slide" Target="slides/slide50.xml"/><Relationship Id="rId52" Type="http://schemas.openxmlformats.org/officeDocument/2006/relationships/slide" Target="slides/slide49.xml"/><Relationship Id="rId11" Type="http://schemas.openxmlformats.org/officeDocument/2006/relationships/slide" Target="slides/slide8.xml"/><Relationship Id="rId55" Type="http://schemas.openxmlformats.org/officeDocument/2006/relationships/slide" Target="slides/slide52.xml"/><Relationship Id="rId10" Type="http://schemas.openxmlformats.org/officeDocument/2006/relationships/slide" Target="slides/slide7.xml"/><Relationship Id="rId54" Type="http://schemas.openxmlformats.org/officeDocument/2006/relationships/slide" Target="slides/slide51.xml"/><Relationship Id="rId13" Type="http://schemas.openxmlformats.org/officeDocument/2006/relationships/slide" Target="slides/slide10.xml"/><Relationship Id="rId57" Type="http://schemas.openxmlformats.org/officeDocument/2006/relationships/slide" Target="slides/slide54.xml"/><Relationship Id="rId12" Type="http://schemas.openxmlformats.org/officeDocument/2006/relationships/slide" Target="slides/slide9.xml"/><Relationship Id="rId56" Type="http://schemas.openxmlformats.org/officeDocument/2006/relationships/slide" Target="slides/slide53.xml"/><Relationship Id="rId15" Type="http://schemas.openxmlformats.org/officeDocument/2006/relationships/slide" Target="slides/slide12.xml"/><Relationship Id="rId59" Type="http://schemas.openxmlformats.org/officeDocument/2006/relationships/slide" Target="slides/slide56.xml"/><Relationship Id="rId14" Type="http://schemas.openxmlformats.org/officeDocument/2006/relationships/slide" Target="slides/slide11.xml"/><Relationship Id="rId58" Type="http://schemas.openxmlformats.org/officeDocument/2006/relationships/slide" Target="slides/slide55.xml"/><Relationship Id="rId17" Type="http://schemas.openxmlformats.org/officeDocument/2006/relationships/slide" Target="slides/slide14.xml"/><Relationship Id="rId16" Type="http://schemas.openxmlformats.org/officeDocument/2006/relationships/slide" Target="slides/slide13.xml"/><Relationship Id="rId19" Type="http://schemas.openxmlformats.org/officeDocument/2006/relationships/slide" Target="slides/slide16.xml"/><Relationship Id="rId18"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0DE3-D2AE-4FA4-31CF-5A93A249E0A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E479E36-F91A-5DFF-D9B8-70779DA00B0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B8EAA52-A4F3-CD06-BA0B-CBDE7D174F65}"/>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35C8BE60-9C29-F352-BD28-39497F12E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A43E9-8C66-3398-8DF7-7EF3F598107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411722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69C-9E2F-E93B-75E2-5BC104F9B2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135B1-7661-DF4D-CB49-FD3D1CFBB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967A-491B-60C8-5D04-A6BA1D6BFCB3}"/>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1F60BE55-7B3F-9068-7A24-DD0EA893A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043DF-92D3-4C2C-6A24-534A62BCCE93}"/>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25789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E7AA4-3EE4-3C87-CCA7-552406C6655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EE4B6-891A-A4AA-893D-027F730F5BA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4A2CD-EA45-F235-8E01-2673C345944E}"/>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C9258A0E-AB5F-844F-6318-96DCB1FF1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A0C31-5C39-87E3-87E2-F57A178E914C}"/>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76781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EE65-3139-AC30-4F1A-991D74564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AA573-E114-64B2-6A4C-95FE68325E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5327-836B-6E0B-A1C5-92892BAA6044}"/>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F0D25A4B-327A-6705-DC60-00D15D88F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C2950-3BAF-6005-E434-B6A598ECF302}"/>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227586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3D3C-9827-22DB-045B-C9F7C44CCDC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601705D-D833-F245-8D9E-45DE7CE5AE5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61537-50A9-34BD-D5CC-F279718707A4}"/>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69FB8080-7CFA-2254-766F-B2E8337BD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C3918-3CEF-854B-FADE-D15ABC02F3E4}"/>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24755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0A82-3BCF-9602-709E-2D61F8F41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8C12-274D-13A5-5FD6-7A5EF8337FF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A6677-217F-8ED9-0793-DBAF5EB6D1B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F8ECB5-88C6-134A-F4B4-0EC2DBCFA9CE}"/>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6" name="Footer Placeholder 5">
            <a:extLst>
              <a:ext uri="{FF2B5EF4-FFF2-40B4-BE49-F238E27FC236}">
                <a16:creationId xmlns:a16="http://schemas.microsoft.com/office/drawing/2014/main" id="{44EEB8DB-4E8C-F6A1-C56F-6478A4AF1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BAB55-2BA6-0E21-6D78-F80248986B78}"/>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23685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F1C3-FDCF-15AA-B04C-FEC0195251B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5E3364-27F1-CBE3-1022-38A62404CFF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72406-59F4-5D9F-5494-8CB7F78032B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7ADC55-0A5D-9894-A0F0-38CF2BD686B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EC5DC7D-FCED-38E6-8CFE-8CE2088004B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19DBFF-53F3-41C8-8CF8-2D6062613879}"/>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8" name="Footer Placeholder 7">
            <a:extLst>
              <a:ext uri="{FF2B5EF4-FFF2-40B4-BE49-F238E27FC236}">
                <a16:creationId xmlns:a16="http://schemas.microsoft.com/office/drawing/2014/main" id="{2EAE6D49-184C-A665-B8C8-35BA022897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8DD58C-5D4A-6311-598E-50611025BC7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52725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FAFE-B984-C4BB-B328-0823A4D09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F6B082-6F95-2F17-13CE-856CE515CC04}"/>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4" name="Footer Placeholder 3">
            <a:extLst>
              <a:ext uri="{FF2B5EF4-FFF2-40B4-BE49-F238E27FC236}">
                <a16:creationId xmlns:a16="http://schemas.microsoft.com/office/drawing/2014/main" id="{5787BCB0-47C6-46CA-EBB8-16AF96314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06F6AC-4CFE-64CE-73BB-3A23CA92A83F}"/>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1075020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0B7798-1806-DC24-FD45-321C30F7DEF1}"/>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3" name="Footer Placeholder 2">
            <a:extLst>
              <a:ext uri="{FF2B5EF4-FFF2-40B4-BE49-F238E27FC236}">
                <a16:creationId xmlns:a16="http://schemas.microsoft.com/office/drawing/2014/main" id="{27039A02-9B55-A56C-2028-D3E31280C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20E610-B55E-090E-B441-7CC56627B25F}"/>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35960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849D-2EC9-7402-6232-339545E912E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826ABC-724D-E99B-208C-8AF887BB008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207C9-CF45-4603-3018-14EAEE09547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35A95FA-3985-A661-59F9-14DA0D46C0C8}"/>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6" name="Footer Placeholder 5">
            <a:extLst>
              <a:ext uri="{FF2B5EF4-FFF2-40B4-BE49-F238E27FC236}">
                <a16:creationId xmlns:a16="http://schemas.microsoft.com/office/drawing/2014/main" id="{9DC7F232-C3AB-51B5-62A2-3A616699B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CF06B-1152-17A8-98AD-98ABE151260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32772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FF06-9059-B424-039C-5FC699ECAC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6E385E7-4120-1484-66A2-7F968A4DB18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A31B0B5-C899-937E-60EE-D2D5A596C65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8A1841-DABE-0141-ED1C-F2A2A8AA18C4}"/>
              </a:ext>
            </a:extLst>
          </p:cNvPr>
          <p:cNvSpPr>
            <a:spLocks noGrp="1"/>
          </p:cNvSpPr>
          <p:nvPr>
            <p:ph type="dt" sz="half" idx="10"/>
          </p:nvPr>
        </p:nvSpPr>
        <p:spPr/>
        <p:txBody>
          <a:bodyPr/>
          <a:lstStyle/>
          <a:p>
            <a:fld id="{02B99DD7-14BE-48AA-82E9-639637362127}" type="datetimeFigureOut">
              <a:rPr lang="en-US" smtClean="0"/>
              <a:t>21-Feb-24</a:t>
            </a:fld>
            <a:endParaRPr lang="en-US"/>
          </a:p>
        </p:txBody>
      </p:sp>
      <p:sp>
        <p:nvSpPr>
          <p:cNvPr id="6" name="Footer Placeholder 5">
            <a:extLst>
              <a:ext uri="{FF2B5EF4-FFF2-40B4-BE49-F238E27FC236}">
                <a16:creationId xmlns:a16="http://schemas.microsoft.com/office/drawing/2014/main" id="{F9D6AED2-2576-E3C8-253E-57B9B897B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A2361-080A-AD36-5E5F-6DEA4111971A}"/>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96089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F3E04-04A5-111D-E3A7-058B28F3389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2871D0-4087-D258-D4F8-7DD4A113BC6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7382E-6133-7C6E-5F3E-4E4A417E272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B99DD7-14BE-48AA-82E9-639637362127}" type="datetimeFigureOut">
              <a:rPr lang="en-US" smtClean="0"/>
              <a:t>21-Feb-24</a:t>
            </a:fld>
            <a:endParaRPr lang="en-US"/>
          </a:p>
        </p:txBody>
      </p:sp>
      <p:sp>
        <p:nvSpPr>
          <p:cNvPr id="5" name="Footer Placeholder 4">
            <a:extLst>
              <a:ext uri="{FF2B5EF4-FFF2-40B4-BE49-F238E27FC236}">
                <a16:creationId xmlns:a16="http://schemas.microsoft.com/office/drawing/2014/main" id="{007DD05E-BA49-8B30-D264-9054D19FE12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B34928-FBFF-68C9-3655-3E756BA3871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8B1031-DD85-4F54-B920-03C0DA7D09C0}" type="slidenum">
              <a:rPr lang="en-US" smtClean="0"/>
              <a:t>‹#›</a:t>
            </a:fld>
            <a:endParaRPr lang="en-US"/>
          </a:p>
        </p:txBody>
      </p:sp>
    </p:spTree>
    <p:extLst>
      <p:ext uri="{BB962C8B-B14F-4D97-AF65-F5344CB8AC3E}">
        <p14:creationId xmlns:p14="http://schemas.microsoft.com/office/powerpoint/2010/main" val="27519374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FAA6-0AF8-2F4A-C84C-F89163A088C6}"/>
              </a:ext>
            </a:extLst>
          </p:cNvPr>
          <p:cNvSpPr>
            <a:spLocks noGrp="1"/>
          </p:cNvSpPr>
          <p:nvPr>
            <p:ph type="ctrTitle"/>
          </p:nvPr>
        </p:nvSpPr>
        <p:spPr>
          <a:xfrm>
            <a:off x="1049693" y="310599"/>
            <a:ext cx="7646437" cy="3393653"/>
          </a:xfrm>
        </p:spPr>
        <p:txBody>
          <a:bodyPr>
            <a:normAutofit/>
          </a:bodyPr>
          <a:lstStyle/>
          <a:p>
            <a:r>
              <a:rPr lang="en-US" sz="3600" b="1" i="0" u="none" strike="noStrike" baseline="0" dirty="0">
                <a:latin typeface="Arial" panose="020B0604020202020204" pitchFamily="34" charset="0"/>
              </a:rPr>
              <a:t>Introduction to Machine Learning</a:t>
            </a:r>
            <a:br>
              <a:rPr lang="en-US" sz="3600" b="1" i="0" u="none" strike="noStrike" baseline="0" dirty="0">
                <a:latin typeface="Arial" panose="020B0604020202020204" pitchFamily="34" charset="0"/>
              </a:rPr>
            </a:br>
            <a:br>
              <a:rPr lang="en-US" sz="3600" b="1" i="0" u="none" strike="noStrike" baseline="0" dirty="0">
                <a:latin typeface="Arial" panose="020B0604020202020204" pitchFamily="34" charset="0"/>
              </a:rPr>
            </a:br>
            <a:r>
              <a:rPr lang="en-US" sz="3600" b="1" i="0" u="none" strike="noStrike" baseline="0" dirty="0">
                <a:latin typeface="Arial" panose="020B0604020202020204" pitchFamily="34" charset="0"/>
              </a:rPr>
              <a:t>ARM-206</a:t>
            </a:r>
            <a:endParaRPr lang="en-US" sz="3600" b="1" dirty="0"/>
          </a:p>
        </p:txBody>
      </p:sp>
    </p:spTree>
    <p:extLst>
      <p:ext uri="{BB962C8B-B14F-4D97-AF65-F5344CB8AC3E}">
        <p14:creationId xmlns:p14="http://schemas.microsoft.com/office/powerpoint/2010/main" val="71124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259627"/>
            <a:ext cx="9144000" cy="301840"/>
          </a:xfrm>
        </p:spPr>
        <p:txBody>
          <a:bodyPr>
            <a:normAutofit fontScale="90000"/>
          </a:bodyPr>
          <a:lstStyle/>
          <a:p>
            <a:pPr algn="ctr"/>
            <a:r>
              <a:rPr lang="en-IN" sz="2800" b="1" dirty="0">
                <a:solidFill>
                  <a:srgbClr val="C00000"/>
                </a:solidFill>
                <a:latin typeface="Arial Rounded MT Bold" panose="020F0704030504030204" pitchFamily="34" charset="0"/>
              </a:rPr>
              <a:t>Some disciplines and examples of their influence on machine learning.</a:t>
            </a:r>
            <a:endParaRPr lang="en-US" sz="27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58476" y="723122"/>
            <a:ext cx="8717573" cy="6134877"/>
          </a:xfrm>
          <a:prstGeom prst="rect">
            <a:avLst/>
          </a:prstGeom>
          <a:noFill/>
          <a:ln>
            <a:noFill/>
          </a:ln>
        </p:spPr>
        <p:txBody>
          <a:bodyPr spcFirstLastPara="1" vert="horz" wrap="square" lIns="91425" tIns="45700" rIns="91425" bIns="45700" rtlCol="0" anchor="t" anchorCtr="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algn="l" rtl="0">
              <a:spcBef>
                <a:spcPts val="0"/>
              </a:spcBef>
              <a:spcAft>
                <a:spcPts val="0"/>
              </a:spcAft>
              <a:buClr>
                <a:schemeClr val="dk1"/>
              </a:buClr>
              <a:buSzPct val="100000"/>
              <a:buChar char="•"/>
            </a:pPr>
            <a:r>
              <a:rPr lang="en-US" sz="1800" b="1" dirty="0"/>
              <a:t>Artificial intelligence</a:t>
            </a:r>
            <a:endParaRPr lang="en-US" sz="4000" b="1" dirty="0"/>
          </a:p>
          <a:p>
            <a:pPr marL="742950" lvl="1" indent="-285750" algn="l" rtl="0">
              <a:spcBef>
                <a:spcPts val="222"/>
              </a:spcBef>
              <a:spcAft>
                <a:spcPts val="0"/>
              </a:spcAft>
              <a:buClr>
                <a:schemeClr val="dk1"/>
              </a:buClr>
              <a:buSzPct val="100000"/>
              <a:buChar char="–"/>
            </a:pPr>
            <a:r>
              <a:rPr lang="en-US" sz="1600" b="1" dirty="0"/>
              <a:t>Learning symbolic representations of concepts. Machine learning as a search problem. Learning as an approach to improving problem solving. Using prior knowledge together with training data to guide learning.</a:t>
            </a:r>
            <a:endParaRPr lang="en-US" sz="3600" b="1" dirty="0"/>
          </a:p>
          <a:p>
            <a:pPr marL="342900" lvl="0" indent="-342900" algn="l" rtl="0">
              <a:spcBef>
                <a:spcPts val="259"/>
              </a:spcBef>
              <a:spcAft>
                <a:spcPts val="0"/>
              </a:spcAft>
              <a:buClr>
                <a:schemeClr val="dk1"/>
              </a:buClr>
              <a:buSzPct val="100000"/>
              <a:buChar char="•"/>
            </a:pPr>
            <a:r>
              <a:rPr lang="en-US" sz="1800" b="1" dirty="0"/>
              <a:t>Bayesian methods</a:t>
            </a:r>
            <a:endParaRPr lang="en-US" sz="4000" b="1" dirty="0"/>
          </a:p>
          <a:p>
            <a:pPr marL="742950" lvl="1" indent="-285750" algn="l" rtl="0">
              <a:spcBef>
                <a:spcPts val="222"/>
              </a:spcBef>
              <a:spcAft>
                <a:spcPts val="0"/>
              </a:spcAft>
              <a:buClr>
                <a:schemeClr val="dk1"/>
              </a:buClr>
              <a:buSzPct val="100000"/>
              <a:buChar char="–"/>
            </a:pPr>
            <a:r>
              <a:rPr lang="en-US" sz="1600" b="1" dirty="0"/>
              <a:t>Bayes' theorem as the basis for calculating probabilities of hypotheses. The naive Bayes classifier. Algorithms for estimating values of unobserved variables.</a:t>
            </a:r>
            <a:endParaRPr lang="en-US" sz="3600" b="1" dirty="0"/>
          </a:p>
          <a:p>
            <a:pPr marL="342900" lvl="0" indent="-342900" algn="l" rtl="0">
              <a:spcBef>
                <a:spcPts val="259"/>
              </a:spcBef>
              <a:spcAft>
                <a:spcPts val="0"/>
              </a:spcAft>
              <a:buClr>
                <a:schemeClr val="dk1"/>
              </a:buClr>
              <a:buSzPct val="100000"/>
              <a:buChar char="•"/>
            </a:pPr>
            <a:r>
              <a:rPr lang="en-US" sz="1800" b="1" dirty="0"/>
              <a:t>Computational complexity theory</a:t>
            </a:r>
            <a:endParaRPr lang="en-US" sz="4000" b="1" dirty="0"/>
          </a:p>
          <a:p>
            <a:pPr marL="742950" lvl="1" indent="-285750" algn="l" rtl="0">
              <a:spcBef>
                <a:spcPts val="222"/>
              </a:spcBef>
              <a:spcAft>
                <a:spcPts val="0"/>
              </a:spcAft>
              <a:buClr>
                <a:schemeClr val="dk1"/>
              </a:buClr>
              <a:buSzPct val="100000"/>
              <a:buChar char="–"/>
            </a:pPr>
            <a:r>
              <a:rPr lang="en-US" sz="1600" b="1" dirty="0"/>
              <a:t>Theoretical bounds on the inherent complexity of different learning tasks, measured in terms of the computational effort, number of training examples, number of mistakes, etc. required in order to learn.</a:t>
            </a:r>
            <a:endParaRPr lang="en-US" sz="3600" b="1" dirty="0"/>
          </a:p>
          <a:p>
            <a:pPr marL="342900" lvl="0" indent="-342900" algn="l" rtl="0">
              <a:spcBef>
                <a:spcPts val="259"/>
              </a:spcBef>
              <a:spcAft>
                <a:spcPts val="0"/>
              </a:spcAft>
              <a:buClr>
                <a:schemeClr val="dk1"/>
              </a:buClr>
              <a:buSzPct val="100000"/>
              <a:buChar char="•"/>
            </a:pPr>
            <a:r>
              <a:rPr lang="en-US" sz="1800" b="1" dirty="0"/>
              <a:t>Control theory</a:t>
            </a:r>
            <a:endParaRPr lang="en-US" sz="4000" b="1" dirty="0"/>
          </a:p>
          <a:p>
            <a:pPr marL="742950" lvl="1" indent="-285750" algn="l" rtl="0">
              <a:spcBef>
                <a:spcPts val="222"/>
              </a:spcBef>
              <a:spcAft>
                <a:spcPts val="0"/>
              </a:spcAft>
              <a:buClr>
                <a:schemeClr val="dk1"/>
              </a:buClr>
              <a:buSzPct val="100000"/>
              <a:buChar char="–"/>
            </a:pPr>
            <a:r>
              <a:rPr lang="en-US" sz="1600" b="1" dirty="0"/>
              <a:t>Procedures that learn to control processes in order to optimize predefined objectives and that learn to predict the next state of the process they are controlling.</a:t>
            </a:r>
            <a:endParaRPr lang="en-US" sz="3600" b="1" dirty="0"/>
          </a:p>
          <a:p>
            <a:pPr marL="342900" lvl="0" indent="-342900" algn="l" rtl="0">
              <a:spcBef>
                <a:spcPts val="259"/>
              </a:spcBef>
              <a:spcAft>
                <a:spcPts val="0"/>
              </a:spcAft>
              <a:buClr>
                <a:schemeClr val="dk1"/>
              </a:buClr>
              <a:buSzPct val="100000"/>
              <a:buChar char="•"/>
            </a:pPr>
            <a:r>
              <a:rPr lang="en-US" sz="1800" b="1" dirty="0"/>
              <a:t>Information theory</a:t>
            </a:r>
            <a:endParaRPr lang="en-US" sz="4000" b="1" dirty="0"/>
          </a:p>
          <a:p>
            <a:pPr marL="742950" lvl="1" indent="-285750" algn="l" rtl="0">
              <a:spcBef>
                <a:spcPts val="222"/>
              </a:spcBef>
              <a:spcAft>
                <a:spcPts val="0"/>
              </a:spcAft>
              <a:buClr>
                <a:schemeClr val="dk1"/>
              </a:buClr>
              <a:buSzPct val="100000"/>
              <a:buChar char="–"/>
            </a:pPr>
            <a:r>
              <a:rPr lang="en-US" sz="1600" b="1" dirty="0"/>
              <a:t>Measures of entropy and information content. Minimum description length approaches to learning. Optimal codes and their relationship to optimal training sequences for encoding a hypothesis.</a:t>
            </a:r>
            <a:endParaRPr lang="en-US" sz="3600" b="1" dirty="0"/>
          </a:p>
          <a:p>
            <a:pPr marL="342900" lvl="0" indent="-342900" algn="l" rtl="0">
              <a:spcBef>
                <a:spcPts val="259"/>
              </a:spcBef>
              <a:spcAft>
                <a:spcPts val="0"/>
              </a:spcAft>
              <a:buClr>
                <a:schemeClr val="dk1"/>
              </a:buClr>
              <a:buSzPct val="100000"/>
              <a:buChar char="•"/>
            </a:pPr>
            <a:r>
              <a:rPr lang="en-US" sz="1800" b="1" dirty="0"/>
              <a:t>Philosophy</a:t>
            </a:r>
            <a:endParaRPr lang="en-US" sz="4000" b="1" dirty="0"/>
          </a:p>
          <a:p>
            <a:pPr marL="742950" lvl="1" indent="-285750" algn="l" rtl="0">
              <a:spcBef>
                <a:spcPts val="222"/>
              </a:spcBef>
              <a:spcAft>
                <a:spcPts val="0"/>
              </a:spcAft>
              <a:buClr>
                <a:schemeClr val="dk1"/>
              </a:buClr>
              <a:buSzPct val="100000"/>
              <a:buChar char="–"/>
            </a:pPr>
            <a:r>
              <a:rPr lang="en-US" sz="1600" b="1" dirty="0"/>
              <a:t>Occam's razor, suggesting that the simplest hypothesis is the best. Analysis of the justification for generalizing beyond observed data.</a:t>
            </a:r>
            <a:endParaRPr lang="en-US" sz="3600" b="1" dirty="0"/>
          </a:p>
          <a:p>
            <a:pPr marL="342900" lvl="0" indent="-342900" algn="l" rtl="0">
              <a:spcBef>
                <a:spcPts val="259"/>
              </a:spcBef>
              <a:spcAft>
                <a:spcPts val="0"/>
              </a:spcAft>
              <a:buClr>
                <a:schemeClr val="dk1"/>
              </a:buClr>
              <a:buSzPct val="100000"/>
              <a:buChar char="•"/>
            </a:pPr>
            <a:r>
              <a:rPr lang="en-US" sz="1800" b="1" dirty="0"/>
              <a:t>Psychology and neurobiology</a:t>
            </a:r>
            <a:endParaRPr lang="en-US" sz="4000" b="1" dirty="0"/>
          </a:p>
          <a:p>
            <a:pPr marL="742950" lvl="1" indent="-285750" algn="l" rtl="0">
              <a:spcBef>
                <a:spcPts val="222"/>
              </a:spcBef>
              <a:spcAft>
                <a:spcPts val="0"/>
              </a:spcAft>
              <a:buClr>
                <a:schemeClr val="dk1"/>
              </a:buClr>
              <a:buSzPct val="100000"/>
              <a:buChar char="–"/>
            </a:pPr>
            <a:r>
              <a:rPr lang="en-US" sz="1600" b="1" dirty="0"/>
              <a:t>The power law of practice, which states that over a very broad range of learning problems, people's response time improves with practice according to a power law. Neurobiological studies motivating artificial neural network models of learning.</a:t>
            </a:r>
            <a:endParaRPr lang="en-US" sz="3600" b="1" dirty="0"/>
          </a:p>
          <a:p>
            <a:pPr marL="342900" lvl="0" indent="-342900" algn="l" rtl="0">
              <a:spcBef>
                <a:spcPts val="259"/>
              </a:spcBef>
              <a:spcAft>
                <a:spcPts val="0"/>
              </a:spcAft>
              <a:buClr>
                <a:schemeClr val="dk1"/>
              </a:buClr>
              <a:buSzPct val="100000"/>
              <a:buChar char="•"/>
            </a:pPr>
            <a:r>
              <a:rPr lang="en-US" sz="1800" b="1" dirty="0"/>
              <a:t>Statistics</a:t>
            </a:r>
            <a:endParaRPr lang="en-US" sz="4000" b="1" dirty="0"/>
          </a:p>
          <a:p>
            <a:pPr marL="742950" lvl="1" indent="-285750" algn="l" rtl="0">
              <a:spcBef>
                <a:spcPts val="222"/>
              </a:spcBef>
              <a:spcAft>
                <a:spcPts val="0"/>
              </a:spcAft>
              <a:buClr>
                <a:schemeClr val="dk1"/>
              </a:buClr>
              <a:buSzPct val="100000"/>
              <a:buChar char="–"/>
            </a:pPr>
            <a:r>
              <a:rPr lang="en-US" sz="1600" b="1" dirty="0"/>
              <a:t>Characterization of errors (e.g., bias and variance) that occur when estimating the accuracy of a hypothesis based on a limited sample of data. Confidence intervals, statistical tests.</a:t>
            </a:r>
            <a:endParaRPr lang="en-US" sz="3600" b="1" dirty="0"/>
          </a:p>
        </p:txBody>
      </p:sp>
    </p:spTree>
    <p:extLst>
      <p:ext uri="{BB962C8B-B14F-4D97-AF65-F5344CB8AC3E}">
        <p14:creationId xmlns:p14="http://schemas.microsoft.com/office/powerpoint/2010/main" val="183375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259627"/>
            <a:ext cx="9144000" cy="301840"/>
          </a:xfrm>
        </p:spPr>
        <p:txBody>
          <a:bodyPr>
            <a:noAutofit/>
          </a:bodyPr>
          <a:lstStyle/>
          <a:p>
            <a:pPr algn="ctr"/>
            <a:r>
              <a:rPr lang="en-US" sz="3200" b="1" dirty="0">
                <a:solidFill>
                  <a:srgbClr val="C00000"/>
                </a:solidFill>
              </a:rPr>
              <a:t>WELL-POSED LEARNING PROBLEMS</a:t>
            </a:r>
            <a:endParaRPr lang="en-US" sz="54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58476" y="723122"/>
            <a:ext cx="8605606" cy="5127172"/>
          </a:xfrm>
          <a:prstGeom prst="rect">
            <a:avLst/>
          </a:prstGeom>
          <a:noFill/>
          <a:ln>
            <a:noFill/>
          </a:ln>
        </p:spPr>
        <p:txBody>
          <a:bodyPr spcFirstLastPara="1" vert="horz" wrap="square" lIns="91425" tIns="45700" rIns="91425" bIns="45700"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Clr>
                <a:schemeClr val="dk1"/>
              </a:buClr>
              <a:buSzPct val="100000"/>
              <a:buNone/>
            </a:pPr>
            <a:endParaRPr lang="en-US" sz="3200" b="1" dirty="0"/>
          </a:p>
          <a:p>
            <a:pPr marL="0" lvl="0" indent="0" algn="just" rtl="0">
              <a:spcBef>
                <a:spcPts val="0"/>
              </a:spcBef>
              <a:spcAft>
                <a:spcPts val="0"/>
              </a:spcAft>
              <a:buClr>
                <a:schemeClr val="dk1"/>
              </a:buClr>
              <a:buSzPct val="100000"/>
              <a:buNone/>
            </a:pPr>
            <a:r>
              <a:rPr lang="en-US" sz="2400" b="1" dirty="0"/>
              <a:t>A computer program is said to learn from experience E with respect to some class of tasks T and performance measure P, if its performance at tasks in T, as measured by P, improves with experience E.</a:t>
            </a:r>
          </a:p>
          <a:p>
            <a:pPr marL="0" lvl="0" indent="0" algn="just" rtl="0">
              <a:spcBef>
                <a:spcPts val="0"/>
              </a:spcBef>
              <a:spcAft>
                <a:spcPts val="0"/>
              </a:spcAft>
              <a:buClr>
                <a:schemeClr val="dk1"/>
              </a:buClr>
              <a:buSzPct val="100000"/>
              <a:buNone/>
            </a:pPr>
            <a:endParaRPr lang="en-US" sz="2000" dirty="0"/>
          </a:p>
          <a:p>
            <a:pPr marL="0" lvl="0" indent="0" algn="just" rtl="0">
              <a:spcBef>
                <a:spcPts val="0"/>
              </a:spcBef>
              <a:spcAft>
                <a:spcPts val="0"/>
              </a:spcAft>
              <a:buClr>
                <a:schemeClr val="dk1"/>
              </a:buClr>
              <a:buSzPct val="100000"/>
              <a:buNone/>
            </a:pPr>
            <a:r>
              <a:rPr lang="en-US" sz="2000" b="1" dirty="0"/>
              <a:t>To have a well-defined learning problem, we must identity these </a:t>
            </a:r>
            <a:r>
              <a:rPr lang="en-US" sz="2000" b="1" dirty="0">
                <a:solidFill>
                  <a:srgbClr val="C00000"/>
                </a:solidFill>
              </a:rPr>
              <a:t>three features</a:t>
            </a:r>
            <a:r>
              <a:rPr lang="en-US" sz="2000" b="1" dirty="0"/>
              <a:t>: </a:t>
            </a:r>
          </a:p>
          <a:p>
            <a:pPr marL="0" lvl="0" indent="0" algn="just" rtl="0">
              <a:spcBef>
                <a:spcPts val="0"/>
              </a:spcBef>
              <a:spcAft>
                <a:spcPts val="0"/>
              </a:spcAft>
              <a:buClr>
                <a:schemeClr val="dk1"/>
              </a:buClr>
              <a:buSzPct val="100000"/>
              <a:buNone/>
            </a:pPr>
            <a:endParaRPr lang="en-US" sz="2000" b="1" dirty="0"/>
          </a:p>
          <a:p>
            <a:pPr marL="0" lvl="0" indent="0" algn="just" rtl="0">
              <a:spcBef>
                <a:spcPts val="0"/>
              </a:spcBef>
              <a:spcAft>
                <a:spcPts val="0"/>
              </a:spcAft>
              <a:buClr>
                <a:schemeClr val="dk1"/>
              </a:buClr>
              <a:buSzPct val="100000"/>
              <a:buNone/>
            </a:pPr>
            <a:r>
              <a:rPr lang="en-US" sz="2000" b="1" dirty="0"/>
              <a:t>1. the class of </a:t>
            </a:r>
            <a:r>
              <a:rPr lang="en-US" sz="2000" b="1" dirty="0">
                <a:solidFill>
                  <a:srgbClr val="0070C0"/>
                </a:solidFill>
              </a:rPr>
              <a:t>tasks</a:t>
            </a:r>
            <a:r>
              <a:rPr lang="en-US" sz="2000" b="1" dirty="0"/>
              <a:t> </a:t>
            </a:r>
          </a:p>
          <a:p>
            <a:pPr marL="0" lvl="0" indent="0" algn="just" rtl="0">
              <a:spcBef>
                <a:spcPts val="0"/>
              </a:spcBef>
              <a:spcAft>
                <a:spcPts val="0"/>
              </a:spcAft>
              <a:buClr>
                <a:schemeClr val="dk1"/>
              </a:buClr>
              <a:buSzPct val="100000"/>
              <a:buNone/>
            </a:pPr>
            <a:r>
              <a:rPr lang="en-US" sz="2000" b="1" dirty="0"/>
              <a:t>2. the measure of </a:t>
            </a:r>
            <a:r>
              <a:rPr lang="en-US" sz="2000" b="1" dirty="0">
                <a:solidFill>
                  <a:srgbClr val="0070C0"/>
                </a:solidFill>
              </a:rPr>
              <a:t>performance</a:t>
            </a:r>
            <a:r>
              <a:rPr lang="en-US" sz="2000" b="1" dirty="0"/>
              <a:t> to be improved </a:t>
            </a:r>
          </a:p>
          <a:p>
            <a:pPr marL="0" lvl="0" indent="0" algn="just" rtl="0">
              <a:spcBef>
                <a:spcPts val="0"/>
              </a:spcBef>
              <a:spcAft>
                <a:spcPts val="0"/>
              </a:spcAft>
              <a:buClr>
                <a:schemeClr val="dk1"/>
              </a:buClr>
              <a:buSzPct val="100000"/>
              <a:buNone/>
            </a:pPr>
            <a:r>
              <a:rPr lang="en-US" sz="2000" b="1" dirty="0"/>
              <a:t>3. the source of </a:t>
            </a:r>
            <a:r>
              <a:rPr lang="en-US" sz="2000" b="1" dirty="0">
                <a:solidFill>
                  <a:srgbClr val="0070C0"/>
                </a:solidFill>
              </a:rPr>
              <a:t>experience</a:t>
            </a:r>
            <a:r>
              <a:rPr lang="en-US" sz="2000" b="1" dirty="0"/>
              <a:t>. </a:t>
            </a:r>
            <a:endParaRPr lang="en-US" sz="2400" b="1" dirty="0"/>
          </a:p>
        </p:txBody>
      </p:sp>
    </p:spTree>
    <p:extLst>
      <p:ext uri="{BB962C8B-B14F-4D97-AF65-F5344CB8AC3E}">
        <p14:creationId xmlns:p14="http://schemas.microsoft.com/office/powerpoint/2010/main" val="123885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82346"/>
            <a:ext cx="8257592" cy="301840"/>
          </a:xfrm>
        </p:spPr>
        <p:txBody>
          <a:bodyPr>
            <a:noAutofit/>
          </a:bodyPr>
          <a:lstStyle/>
          <a:p>
            <a:pPr algn="ctr"/>
            <a:r>
              <a:rPr lang="en-US" sz="2400" b="1" dirty="0">
                <a:solidFill>
                  <a:srgbClr val="C00000"/>
                </a:solidFill>
                <a:latin typeface="Arial Rounded MT Bold" panose="020F0704030504030204" pitchFamily="34" charset="0"/>
              </a:rPr>
              <a:t>WELL-POSED LEARNING PROBLEMS</a:t>
            </a:r>
            <a:endParaRPr lang="en-US" sz="44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77136" y="384186"/>
            <a:ext cx="8754895" cy="6134878"/>
          </a:xfrm>
          <a:prstGeom prst="rect">
            <a:avLst/>
          </a:prstGeom>
          <a:noFill/>
          <a:ln>
            <a:noFill/>
          </a:ln>
        </p:spPr>
        <p:txBody>
          <a:bodyPr spcFirstLastPara="1" vert="horz" wrap="square" lIns="91425" tIns="45700" rIns="91425" bIns="45700"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Clr>
                <a:schemeClr val="dk1"/>
              </a:buClr>
              <a:buSzPct val="100000"/>
              <a:buNone/>
            </a:pPr>
            <a:r>
              <a:rPr lang="en-US" sz="2400" b="1" dirty="0">
                <a:solidFill>
                  <a:srgbClr val="C00000"/>
                </a:solidFill>
              </a:rPr>
              <a:t>A checkers learning problem: </a:t>
            </a:r>
          </a:p>
          <a:p>
            <a:pPr marL="0" lvl="0" indent="0" algn="l" rtl="0">
              <a:spcBef>
                <a:spcPts val="0"/>
              </a:spcBef>
              <a:spcAft>
                <a:spcPts val="0"/>
              </a:spcAft>
              <a:buClr>
                <a:schemeClr val="dk1"/>
              </a:buClr>
              <a:buSzPct val="100000"/>
              <a:buNone/>
            </a:pPr>
            <a:r>
              <a:rPr lang="en-US" sz="2400" dirty="0"/>
              <a:t>• Task T: playing checkers </a:t>
            </a:r>
          </a:p>
          <a:p>
            <a:pPr marL="0" lvl="0" indent="0" algn="l" rtl="0">
              <a:spcBef>
                <a:spcPts val="0"/>
              </a:spcBef>
              <a:spcAft>
                <a:spcPts val="0"/>
              </a:spcAft>
              <a:buClr>
                <a:schemeClr val="dk1"/>
              </a:buClr>
              <a:buSzPct val="100000"/>
              <a:buNone/>
            </a:pPr>
            <a:r>
              <a:rPr lang="en-US" sz="2400" dirty="0"/>
              <a:t>• Performance measure P: percent of games won against opponents • Training experience E: playing practice games against itself </a:t>
            </a:r>
          </a:p>
          <a:p>
            <a:pPr marL="0" lvl="0" indent="0" algn="l" rtl="0">
              <a:spcBef>
                <a:spcPts val="0"/>
              </a:spcBef>
              <a:spcAft>
                <a:spcPts val="0"/>
              </a:spcAft>
              <a:buClr>
                <a:schemeClr val="dk1"/>
              </a:buClr>
              <a:buSzPct val="100000"/>
              <a:buNone/>
            </a:pPr>
            <a:endParaRPr lang="en-US" sz="2400" dirty="0"/>
          </a:p>
          <a:p>
            <a:pPr marL="0" lvl="0" indent="0" algn="l" rtl="0">
              <a:spcBef>
                <a:spcPts val="0"/>
              </a:spcBef>
              <a:spcAft>
                <a:spcPts val="0"/>
              </a:spcAft>
              <a:buClr>
                <a:schemeClr val="dk1"/>
              </a:buClr>
              <a:buSzPct val="100000"/>
              <a:buNone/>
            </a:pPr>
            <a:r>
              <a:rPr lang="en-US" sz="2400" b="1" dirty="0">
                <a:solidFill>
                  <a:srgbClr val="C00000"/>
                </a:solidFill>
              </a:rPr>
              <a:t>A handwriting recognition learning problem: </a:t>
            </a:r>
          </a:p>
          <a:p>
            <a:pPr marL="0" lvl="0" indent="0" algn="l" rtl="0">
              <a:spcBef>
                <a:spcPts val="0"/>
              </a:spcBef>
              <a:spcAft>
                <a:spcPts val="0"/>
              </a:spcAft>
              <a:buClr>
                <a:schemeClr val="dk1"/>
              </a:buClr>
              <a:buSzPct val="100000"/>
              <a:buNone/>
            </a:pPr>
            <a:r>
              <a:rPr lang="en-US" sz="2400" dirty="0"/>
              <a:t>• Task T: recognizing and classifying handwritten words within images </a:t>
            </a:r>
          </a:p>
          <a:p>
            <a:pPr marL="0" lvl="0" indent="0" algn="l" rtl="0">
              <a:spcBef>
                <a:spcPts val="0"/>
              </a:spcBef>
              <a:spcAft>
                <a:spcPts val="0"/>
              </a:spcAft>
              <a:buClr>
                <a:schemeClr val="dk1"/>
              </a:buClr>
              <a:buSzPct val="100000"/>
              <a:buNone/>
            </a:pPr>
            <a:r>
              <a:rPr lang="en-US" sz="2400" dirty="0"/>
              <a:t>• Performance measure P: percent of words correctly classified •Training experience E: a database of handwritten words with given classifications </a:t>
            </a:r>
          </a:p>
          <a:p>
            <a:pPr marL="0" lvl="0" indent="0" algn="l" rtl="0">
              <a:spcBef>
                <a:spcPts val="0"/>
              </a:spcBef>
              <a:spcAft>
                <a:spcPts val="0"/>
              </a:spcAft>
              <a:buClr>
                <a:schemeClr val="dk1"/>
              </a:buClr>
              <a:buSzPct val="100000"/>
              <a:buNone/>
            </a:pPr>
            <a:endParaRPr lang="en-US" sz="2400" dirty="0"/>
          </a:p>
          <a:p>
            <a:pPr marL="0" lvl="0" indent="0" algn="l" rtl="0">
              <a:spcBef>
                <a:spcPts val="0"/>
              </a:spcBef>
              <a:spcAft>
                <a:spcPts val="0"/>
              </a:spcAft>
              <a:buClr>
                <a:schemeClr val="dk1"/>
              </a:buClr>
              <a:buSzPct val="100000"/>
              <a:buNone/>
            </a:pPr>
            <a:r>
              <a:rPr lang="en-US" sz="2400" b="1" dirty="0">
                <a:solidFill>
                  <a:srgbClr val="C00000"/>
                </a:solidFill>
              </a:rPr>
              <a:t>A robot driving learning problem: </a:t>
            </a:r>
          </a:p>
          <a:p>
            <a:pPr marL="0" lvl="0" indent="0" algn="l" rtl="0">
              <a:spcBef>
                <a:spcPts val="0"/>
              </a:spcBef>
              <a:spcAft>
                <a:spcPts val="0"/>
              </a:spcAft>
              <a:buClr>
                <a:schemeClr val="dk1"/>
              </a:buClr>
              <a:buSzPct val="100000"/>
              <a:buNone/>
            </a:pPr>
            <a:r>
              <a:rPr lang="en-US" sz="2400" dirty="0"/>
              <a:t>•Task T: driving on public four-lane highways using vision sensors •Performance measure P: average distance travelled before an error (as judged by human overseer) </a:t>
            </a:r>
          </a:p>
          <a:p>
            <a:pPr marL="0" lvl="0" indent="0" algn="l" rtl="0">
              <a:spcBef>
                <a:spcPts val="0"/>
              </a:spcBef>
              <a:spcAft>
                <a:spcPts val="0"/>
              </a:spcAft>
              <a:buClr>
                <a:schemeClr val="dk1"/>
              </a:buClr>
              <a:buSzPct val="100000"/>
              <a:buNone/>
            </a:pPr>
            <a:r>
              <a:rPr lang="en-US" sz="2400" dirty="0"/>
              <a:t>• Training experience E: a sequence of images and steering commands recorded while observing a human driver</a:t>
            </a:r>
            <a:endParaRPr lang="en-US" sz="2400" b="1" dirty="0"/>
          </a:p>
        </p:txBody>
      </p:sp>
    </p:spTree>
    <p:extLst>
      <p:ext uri="{BB962C8B-B14F-4D97-AF65-F5344CB8AC3E}">
        <p14:creationId xmlns:p14="http://schemas.microsoft.com/office/powerpoint/2010/main" val="2408242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82346"/>
            <a:ext cx="8257592" cy="301840"/>
          </a:xfrm>
        </p:spPr>
        <p:txBody>
          <a:bodyPr>
            <a:noAutofit/>
          </a:bodyPr>
          <a:lstStyle/>
          <a:p>
            <a:pPr algn="ctr"/>
            <a:r>
              <a:rPr lang="en-US" sz="2400" b="1" dirty="0">
                <a:solidFill>
                  <a:srgbClr val="C00000"/>
                </a:solidFill>
                <a:latin typeface="Arial Rounded MT Bold" panose="020F0704030504030204" pitchFamily="34" charset="0"/>
              </a:rPr>
              <a:t>WELL-POSED LEARNING PROBLEMS</a:t>
            </a:r>
            <a:endParaRPr lang="en-US" sz="44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77136" y="384186"/>
            <a:ext cx="8754895" cy="6134878"/>
          </a:xfrm>
          <a:prstGeom prst="rect">
            <a:avLst/>
          </a:prstGeom>
          <a:noFill/>
          <a:ln>
            <a:noFill/>
          </a:ln>
        </p:spPr>
        <p:txBody>
          <a:bodyPr spcFirstLastPara="1" vert="horz" wrap="square" lIns="91425" tIns="45700" rIns="91425" bIns="45700"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Clr>
                <a:schemeClr val="dk1"/>
              </a:buClr>
              <a:buSzPct val="100000"/>
              <a:buNone/>
            </a:pPr>
            <a:endParaRPr lang="en-US" sz="2400" b="1" dirty="0"/>
          </a:p>
        </p:txBody>
      </p:sp>
      <p:pic>
        <p:nvPicPr>
          <p:cNvPr id="5" name="Picture 4">
            <a:extLst>
              <a:ext uri="{FF2B5EF4-FFF2-40B4-BE49-F238E27FC236}">
                <a16:creationId xmlns:a16="http://schemas.microsoft.com/office/drawing/2014/main" id="{1C29C192-CAF6-75AD-C1E6-9DBBFD4B02C1}"/>
              </a:ext>
            </a:extLst>
          </p:cNvPr>
          <p:cNvPicPr>
            <a:picLocks noChangeAspect="1"/>
          </p:cNvPicPr>
          <p:nvPr/>
        </p:nvPicPr>
        <p:blipFill>
          <a:blip r:embed="rId2"/>
          <a:stretch>
            <a:fillRect/>
          </a:stretch>
        </p:blipFill>
        <p:spPr>
          <a:xfrm>
            <a:off x="1795171" y="686026"/>
            <a:ext cx="4667250" cy="3076575"/>
          </a:xfrm>
          <a:prstGeom prst="rect">
            <a:avLst/>
          </a:prstGeom>
        </p:spPr>
      </p:pic>
    </p:spTree>
    <p:extLst>
      <p:ext uri="{BB962C8B-B14F-4D97-AF65-F5344CB8AC3E}">
        <p14:creationId xmlns:p14="http://schemas.microsoft.com/office/powerpoint/2010/main" val="2700752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82346"/>
            <a:ext cx="8257592" cy="301840"/>
          </a:xfrm>
        </p:spPr>
        <p:txBody>
          <a:bodyPr>
            <a:noAutofit/>
          </a:bodyPr>
          <a:lstStyle/>
          <a:p>
            <a:pPr algn="ctr"/>
            <a:r>
              <a:rPr lang="en-US" sz="2400" b="1" dirty="0">
                <a:solidFill>
                  <a:srgbClr val="C00000"/>
                </a:solidFill>
                <a:latin typeface="Arial Rounded MT Bold" panose="020F0704030504030204" pitchFamily="34" charset="0"/>
              </a:rPr>
              <a:t>CHECKERS GAME</a:t>
            </a:r>
            <a:endParaRPr lang="en-US" sz="44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77136" y="384186"/>
            <a:ext cx="8754895" cy="6134878"/>
          </a:xfrm>
          <a:prstGeom prst="rect">
            <a:avLst/>
          </a:prstGeom>
          <a:noFill/>
          <a:ln>
            <a:noFill/>
          </a:ln>
        </p:spPr>
        <p:txBody>
          <a:bodyPr spcFirstLastPara="1" vert="horz" wrap="square" lIns="91425" tIns="45700" rIns="91425" bIns="45700"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l" rtl="0">
              <a:spcBef>
                <a:spcPts val="0"/>
              </a:spcBef>
              <a:spcAft>
                <a:spcPts val="0"/>
              </a:spcAft>
              <a:buClr>
                <a:schemeClr val="dk1"/>
              </a:buClr>
              <a:buSzPct val="100000"/>
              <a:buNone/>
            </a:pPr>
            <a:r>
              <a:rPr lang="en-US" sz="2400" b="1" dirty="0"/>
              <a:t>About game </a:t>
            </a:r>
          </a:p>
          <a:p>
            <a:pPr marL="0" lvl="0" indent="0" algn="l" rtl="0">
              <a:spcBef>
                <a:spcPts val="0"/>
              </a:spcBef>
              <a:spcAft>
                <a:spcPts val="0"/>
              </a:spcAft>
              <a:buClr>
                <a:schemeClr val="dk1"/>
              </a:buClr>
              <a:buSzPct val="100000"/>
              <a:buNone/>
            </a:pPr>
            <a:endParaRPr lang="en-US" sz="2400" b="1" dirty="0"/>
          </a:p>
          <a:p>
            <a:pPr marL="0" lvl="0" indent="0" algn="l" rtl="0">
              <a:spcBef>
                <a:spcPts val="0"/>
              </a:spcBef>
              <a:spcAft>
                <a:spcPts val="0"/>
              </a:spcAft>
              <a:buClr>
                <a:schemeClr val="dk1"/>
              </a:buClr>
              <a:buSzPct val="100000"/>
              <a:buNone/>
            </a:pPr>
            <a:r>
              <a:rPr lang="en-US" sz="2400" b="1" dirty="0"/>
              <a:t>•Classic Checkers is played by two players. Each player begins the game with 12 colored discs. (Typically, one set of pieces is black and the other white.) </a:t>
            </a:r>
          </a:p>
          <a:p>
            <a:pPr marL="0" lvl="0" indent="0" algn="l" rtl="0">
              <a:spcBef>
                <a:spcPts val="0"/>
              </a:spcBef>
              <a:spcAft>
                <a:spcPts val="0"/>
              </a:spcAft>
              <a:buClr>
                <a:schemeClr val="dk1"/>
              </a:buClr>
              <a:buSzPct val="100000"/>
              <a:buNone/>
            </a:pPr>
            <a:endParaRPr lang="en-US" sz="2400" b="1" dirty="0"/>
          </a:p>
          <a:p>
            <a:pPr marL="0" lvl="0" indent="0" algn="l" rtl="0">
              <a:spcBef>
                <a:spcPts val="0"/>
              </a:spcBef>
              <a:spcAft>
                <a:spcPts val="0"/>
              </a:spcAft>
              <a:buClr>
                <a:schemeClr val="dk1"/>
              </a:buClr>
              <a:buSzPct val="100000"/>
              <a:buNone/>
            </a:pPr>
            <a:r>
              <a:rPr lang="en-US" sz="2400" b="1" dirty="0"/>
              <a:t>• The board consists of 64 squares, alternating between 32 dark and 32 light squares. It is positioned so that each player has a light square on the right side corner closest to him or her. </a:t>
            </a:r>
          </a:p>
          <a:p>
            <a:pPr marL="0" lvl="0" indent="0" algn="l" rtl="0">
              <a:spcBef>
                <a:spcPts val="0"/>
              </a:spcBef>
              <a:spcAft>
                <a:spcPts val="0"/>
              </a:spcAft>
              <a:buClr>
                <a:schemeClr val="dk1"/>
              </a:buClr>
              <a:buSzPct val="100000"/>
              <a:buNone/>
            </a:pPr>
            <a:endParaRPr lang="en-US" sz="2400" b="1" dirty="0"/>
          </a:p>
          <a:p>
            <a:pPr marL="0" lvl="0" indent="0" algn="l" rtl="0">
              <a:spcBef>
                <a:spcPts val="0"/>
              </a:spcBef>
              <a:spcAft>
                <a:spcPts val="0"/>
              </a:spcAft>
              <a:buClr>
                <a:schemeClr val="dk1"/>
              </a:buClr>
              <a:buSzPct val="100000"/>
              <a:buNone/>
            </a:pPr>
            <a:r>
              <a:rPr lang="en-US" sz="2400" b="1" dirty="0"/>
              <a:t>•A player wins the game when the opponent cannot make a move. In most cases, this is because all of the opponent's pieces have been captured, but it could also be because all of his pieces are blocked in.</a:t>
            </a:r>
            <a:endParaRPr lang="en-US" sz="2800" b="1" dirty="0"/>
          </a:p>
        </p:txBody>
      </p:sp>
    </p:spTree>
    <p:extLst>
      <p:ext uri="{BB962C8B-B14F-4D97-AF65-F5344CB8AC3E}">
        <p14:creationId xmlns:p14="http://schemas.microsoft.com/office/powerpoint/2010/main" val="1540974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82346"/>
            <a:ext cx="8257592" cy="301840"/>
          </a:xfrm>
        </p:spPr>
        <p:txBody>
          <a:bodyPr>
            <a:noAutofit/>
          </a:bodyPr>
          <a:lstStyle/>
          <a:p>
            <a:pPr algn="ctr"/>
            <a:r>
              <a:rPr lang="en-US" sz="2400" b="1" dirty="0">
                <a:solidFill>
                  <a:srgbClr val="C00000"/>
                </a:solidFill>
                <a:latin typeface="Arial Rounded MT Bold" panose="020F0704030504030204" pitchFamily="34" charset="0"/>
              </a:rPr>
              <a:t>CHECKERS GAME</a:t>
            </a:r>
            <a:endParaRPr lang="en-US" sz="4400" b="1" dirty="0">
              <a:solidFill>
                <a:srgbClr val="C00000"/>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DD069666-72F8-4994-14A0-EDCEE91EC3CF}"/>
              </a:ext>
            </a:extLst>
          </p:cNvPr>
          <p:cNvPicPr>
            <a:picLocks noChangeAspect="1"/>
          </p:cNvPicPr>
          <p:nvPr/>
        </p:nvPicPr>
        <p:blipFill>
          <a:blip r:embed="rId2"/>
          <a:stretch>
            <a:fillRect/>
          </a:stretch>
        </p:blipFill>
        <p:spPr>
          <a:xfrm>
            <a:off x="0" y="931880"/>
            <a:ext cx="9144000" cy="4994240"/>
          </a:xfrm>
          <a:prstGeom prst="rect">
            <a:avLst/>
          </a:prstGeom>
        </p:spPr>
      </p:pic>
    </p:spTree>
    <p:extLst>
      <p:ext uri="{BB962C8B-B14F-4D97-AF65-F5344CB8AC3E}">
        <p14:creationId xmlns:p14="http://schemas.microsoft.com/office/powerpoint/2010/main" val="155862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57150" y="576869"/>
            <a:ext cx="8257592" cy="301840"/>
          </a:xfrm>
        </p:spPr>
        <p:txBody>
          <a:bodyPr>
            <a:noAutofit/>
          </a:bodyPr>
          <a:lstStyle/>
          <a:p>
            <a:pPr algn="ctr"/>
            <a:r>
              <a:rPr lang="en-US" sz="2400" b="1" dirty="0">
                <a:solidFill>
                  <a:srgbClr val="C00000"/>
                </a:solidFill>
                <a:latin typeface="Arial Rounded MT Bold" panose="020F0704030504030204" pitchFamily="34" charset="0"/>
              </a:rPr>
              <a:t>CHECKERS GAME</a:t>
            </a:r>
            <a:br>
              <a:rPr lang="en-US" sz="2400" b="1" dirty="0">
                <a:solidFill>
                  <a:srgbClr val="C00000"/>
                </a:solidFill>
                <a:latin typeface="Arial Rounded MT Bold" panose="020F0704030504030204" pitchFamily="34" charset="0"/>
              </a:rPr>
            </a:br>
            <a:r>
              <a:rPr lang="en-US" sz="2400" b="1" dirty="0">
                <a:solidFill>
                  <a:srgbClr val="C00000"/>
                </a:solidFill>
                <a:latin typeface="Arial Rounded MT Bold" panose="020F0704030504030204" pitchFamily="34" charset="0"/>
              </a:rPr>
              <a:t>Rules </a:t>
            </a:r>
            <a:r>
              <a:rPr lang="en-US" sz="2400" b="1" dirty="0" err="1">
                <a:solidFill>
                  <a:srgbClr val="C00000"/>
                </a:solidFill>
                <a:latin typeface="Arial Rounded MT Bold" panose="020F0704030504030204" pitchFamily="34" charset="0"/>
              </a:rPr>
              <a:t>Contd</a:t>
            </a:r>
            <a:r>
              <a:rPr lang="en-US" sz="2400" b="1" dirty="0">
                <a:solidFill>
                  <a:srgbClr val="C00000"/>
                </a:solidFill>
                <a:latin typeface="Arial Rounded MT Bold" panose="020F0704030504030204" pitchFamily="34" charset="0"/>
              </a:rPr>
              <a:t>…</a:t>
            </a:r>
            <a:endParaRPr lang="en-US" sz="4400" b="1" dirty="0">
              <a:solidFill>
                <a:srgbClr val="C00000"/>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EBB9368B-CA48-A6C7-38CB-66680614D7C5}"/>
              </a:ext>
            </a:extLst>
          </p:cNvPr>
          <p:cNvPicPr>
            <a:picLocks noChangeAspect="1"/>
          </p:cNvPicPr>
          <p:nvPr/>
        </p:nvPicPr>
        <p:blipFill>
          <a:blip r:embed="rId2"/>
          <a:stretch>
            <a:fillRect/>
          </a:stretch>
        </p:blipFill>
        <p:spPr>
          <a:xfrm>
            <a:off x="57150" y="1181100"/>
            <a:ext cx="9029700" cy="4495800"/>
          </a:xfrm>
          <a:prstGeom prst="rect">
            <a:avLst/>
          </a:prstGeom>
        </p:spPr>
      </p:pic>
    </p:spTree>
    <p:extLst>
      <p:ext uri="{BB962C8B-B14F-4D97-AF65-F5344CB8AC3E}">
        <p14:creationId xmlns:p14="http://schemas.microsoft.com/office/powerpoint/2010/main" val="1454150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9753-9FC3-B8DF-51BB-30DB50DAE4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BB9C6A-D0BE-A519-C094-83341E556170}"/>
              </a:ext>
            </a:extLst>
          </p:cNvPr>
          <p:cNvSpPr>
            <a:spLocks noGrp="1"/>
          </p:cNvSpPr>
          <p:nvPr>
            <p:ph idx="1"/>
          </p:nvPr>
        </p:nvSpPr>
        <p:spPr/>
        <p:txBody>
          <a:bodyPr/>
          <a:lstStyle/>
          <a:p>
            <a:endParaRPr lang="en-US" dirty="0"/>
          </a:p>
        </p:txBody>
      </p:sp>
      <p:pic>
        <p:nvPicPr>
          <p:cNvPr id="4" name="Google Shape;126;p6" descr="Problème_Jeu_de_dames_SR.gif">
            <a:extLst>
              <a:ext uri="{FF2B5EF4-FFF2-40B4-BE49-F238E27FC236}">
                <a16:creationId xmlns:a16="http://schemas.microsoft.com/office/drawing/2014/main" id="{F611D4D4-6D8B-A912-3E20-716ADACDD4AB}"/>
              </a:ext>
            </a:extLst>
          </p:cNvPr>
          <p:cNvPicPr preferRelativeResize="0"/>
          <p:nvPr/>
        </p:nvPicPr>
        <p:blipFill rotWithShape="1">
          <a:blip r:embed="rId2">
            <a:alphaModFix/>
          </a:blip>
          <a:srcRect/>
          <a:stretch/>
        </p:blipFill>
        <p:spPr>
          <a:xfrm>
            <a:off x="628649" y="365126"/>
            <a:ext cx="8048819" cy="5229225"/>
          </a:xfrm>
          <a:prstGeom prst="rect">
            <a:avLst/>
          </a:prstGeom>
          <a:noFill/>
          <a:ln>
            <a:noFill/>
          </a:ln>
        </p:spPr>
      </p:pic>
    </p:spTree>
    <p:extLst>
      <p:ext uri="{BB962C8B-B14F-4D97-AF65-F5344CB8AC3E}">
        <p14:creationId xmlns:p14="http://schemas.microsoft.com/office/powerpoint/2010/main" val="249996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57150" y="576869"/>
            <a:ext cx="8257592" cy="301840"/>
          </a:xfrm>
        </p:spPr>
        <p:txBody>
          <a:bodyPr>
            <a:noAutofit/>
          </a:bodyPr>
          <a:lstStyle/>
          <a:p>
            <a:pPr algn="ctr"/>
            <a:r>
              <a:rPr lang="en-US" sz="2800" dirty="0">
                <a:solidFill>
                  <a:srgbClr val="C00000"/>
                </a:solidFill>
                <a:latin typeface="Arial Rounded MT Bold" panose="020F0704030504030204" pitchFamily="34" charset="0"/>
              </a:rPr>
              <a:t>DESIGNING A LEARNING SYSTEM</a:t>
            </a:r>
            <a:endParaRPr lang="en-US" sz="4800" dirty="0">
              <a:solidFill>
                <a:srgbClr val="C000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B787131E-7956-035E-38D5-EEAB64A17503}"/>
              </a:ext>
            </a:extLst>
          </p:cNvPr>
          <p:cNvSpPr txBox="1"/>
          <p:nvPr/>
        </p:nvSpPr>
        <p:spPr>
          <a:xfrm>
            <a:off x="270588" y="1231641"/>
            <a:ext cx="8434873" cy="5016758"/>
          </a:xfrm>
          <a:prstGeom prst="rect">
            <a:avLst/>
          </a:prstGeom>
          <a:noFill/>
        </p:spPr>
        <p:txBody>
          <a:bodyPr wrap="square" rtlCol="0">
            <a:spAutoFit/>
          </a:bodyPr>
          <a:lstStyle/>
          <a:p>
            <a:pPr marL="342900" indent="-342900">
              <a:buAutoNum type="arabicPeriod"/>
            </a:pPr>
            <a:r>
              <a:rPr lang="en-US" sz="2800" b="1" dirty="0"/>
              <a:t>Choosing the </a:t>
            </a:r>
            <a:r>
              <a:rPr lang="en-US" sz="2800" b="1" dirty="0">
                <a:solidFill>
                  <a:srgbClr val="C00000"/>
                </a:solidFill>
              </a:rPr>
              <a:t>Training Experience </a:t>
            </a:r>
          </a:p>
          <a:p>
            <a:pPr marL="342900" indent="-342900">
              <a:buAutoNum type="arabicPeriod"/>
            </a:pPr>
            <a:r>
              <a:rPr lang="en-US" sz="2800" b="1" dirty="0"/>
              <a:t>Choosing the </a:t>
            </a:r>
            <a:r>
              <a:rPr lang="en-US" sz="2800" b="1" dirty="0">
                <a:solidFill>
                  <a:srgbClr val="C00000"/>
                </a:solidFill>
              </a:rPr>
              <a:t>Target Function </a:t>
            </a:r>
          </a:p>
          <a:p>
            <a:pPr marL="342900" indent="-342900">
              <a:buAutoNum type="arabicPeriod"/>
            </a:pPr>
            <a:r>
              <a:rPr lang="en-US" sz="2800" b="1" dirty="0"/>
              <a:t>Choosing a </a:t>
            </a:r>
            <a:r>
              <a:rPr lang="en-US" sz="2800" b="1" dirty="0">
                <a:solidFill>
                  <a:srgbClr val="C00000"/>
                </a:solidFill>
              </a:rPr>
              <a:t>Representation for the Target Function </a:t>
            </a:r>
          </a:p>
          <a:p>
            <a:pPr marL="342900" indent="-342900">
              <a:buAutoNum type="arabicPeriod"/>
            </a:pPr>
            <a:r>
              <a:rPr lang="en-US" sz="2800" b="1" dirty="0"/>
              <a:t>Choosing a </a:t>
            </a:r>
            <a:r>
              <a:rPr lang="en-US" sz="2800" b="1" dirty="0">
                <a:solidFill>
                  <a:srgbClr val="C00000"/>
                </a:solidFill>
              </a:rPr>
              <a:t>Function Approximation Algorithm </a:t>
            </a:r>
          </a:p>
          <a:p>
            <a:r>
              <a:rPr lang="en-US" sz="2800" b="1" dirty="0"/>
              <a:t>	1. Estimating training values </a:t>
            </a:r>
          </a:p>
          <a:p>
            <a:r>
              <a:rPr lang="en-US" sz="2800" b="1" dirty="0"/>
              <a:t>	2. Adjusting the weights </a:t>
            </a:r>
          </a:p>
          <a:p>
            <a:r>
              <a:rPr lang="en-US" sz="2800" b="1" dirty="0"/>
              <a:t>5. The </a:t>
            </a:r>
            <a:r>
              <a:rPr lang="en-US" sz="2800" b="1" dirty="0">
                <a:solidFill>
                  <a:srgbClr val="C00000"/>
                </a:solidFill>
              </a:rPr>
              <a:t>Final Design</a:t>
            </a:r>
          </a:p>
          <a:p>
            <a:endParaRPr lang="en-US" sz="2800" b="1" dirty="0"/>
          </a:p>
          <a:p>
            <a:pPr algn="just"/>
            <a:r>
              <a:rPr lang="en-US" sz="2400" b="1" dirty="0"/>
              <a:t>To illustrate some of the basic design issues and approaches to machine learning, let us consider designing a program to learn to play checkers, with the goal of entering it in the world checkers tournament.</a:t>
            </a:r>
          </a:p>
        </p:txBody>
      </p:sp>
    </p:spTree>
    <p:extLst>
      <p:ext uri="{BB962C8B-B14F-4D97-AF65-F5344CB8AC3E}">
        <p14:creationId xmlns:p14="http://schemas.microsoft.com/office/powerpoint/2010/main" val="3249632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0" y="247852"/>
            <a:ext cx="1894114" cy="301840"/>
          </a:xfrm>
        </p:spPr>
        <p:txBody>
          <a:bodyPr>
            <a:noAutofit/>
          </a:bodyPr>
          <a:lstStyle/>
          <a:p>
            <a:pPr marL="0" lvl="0" indent="0" algn="ctr" rtl="0">
              <a:spcBef>
                <a:spcPts val="0"/>
              </a:spcBef>
              <a:spcAft>
                <a:spcPts val="0"/>
              </a:spcAft>
              <a:buClr>
                <a:schemeClr val="dk1"/>
              </a:buClr>
              <a:buSzPts val="2400"/>
              <a:buFont typeface="Arial"/>
              <a:buNone/>
            </a:pPr>
            <a:r>
              <a:rPr lang="en-IN" sz="2800" b="1" dirty="0">
                <a:solidFill>
                  <a:srgbClr val="C00000"/>
                </a:solidFill>
                <a:latin typeface="Arial Rounded MT Bold" panose="020F0704030504030204" pitchFamily="34" charset="0"/>
              </a:rPr>
              <a:t>The Final Design</a:t>
            </a:r>
            <a:endParaRPr lang="en-IN" sz="2400" b="1" dirty="0">
              <a:solidFill>
                <a:srgbClr val="C00000"/>
              </a:solidFill>
              <a:latin typeface="Arial Rounded MT Bold" panose="020F0704030504030204" pitchFamily="34" charset="0"/>
            </a:endParaRPr>
          </a:p>
        </p:txBody>
      </p:sp>
      <p:pic>
        <p:nvPicPr>
          <p:cNvPr id="4" name="Google Shape;141;p8">
            <a:extLst>
              <a:ext uri="{FF2B5EF4-FFF2-40B4-BE49-F238E27FC236}">
                <a16:creationId xmlns:a16="http://schemas.microsoft.com/office/drawing/2014/main" id="{4FE2231D-E797-A1BC-42F0-E5F37AD3EF9F}"/>
              </a:ext>
            </a:extLst>
          </p:cNvPr>
          <p:cNvPicPr preferRelativeResize="0"/>
          <p:nvPr/>
        </p:nvPicPr>
        <p:blipFill rotWithShape="1">
          <a:blip r:embed="rId2">
            <a:alphaModFix/>
          </a:blip>
          <a:srcRect/>
          <a:stretch/>
        </p:blipFill>
        <p:spPr>
          <a:xfrm>
            <a:off x="1894113" y="0"/>
            <a:ext cx="6690049" cy="6774024"/>
          </a:xfrm>
          <a:prstGeom prst="rect">
            <a:avLst/>
          </a:prstGeom>
          <a:noFill/>
          <a:ln>
            <a:noFill/>
          </a:ln>
        </p:spPr>
      </p:pic>
    </p:spTree>
    <p:extLst>
      <p:ext uri="{BB962C8B-B14F-4D97-AF65-F5344CB8AC3E}">
        <p14:creationId xmlns:p14="http://schemas.microsoft.com/office/powerpoint/2010/main" val="388776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4087" y="1"/>
            <a:ext cx="7815554" cy="326570"/>
          </a:xfrm>
        </p:spPr>
        <p:txBody>
          <a:bodyPr>
            <a:normAutofit fontScale="90000"/>
          </a:bodyPr>
          <a:lstStyle/>
          <a:p>
            <a:pPr marL="0" marR="0" lvl="0" indent="0" algn="ctr" rtl="0">
              <a:spcBef>
                <a:spcPts val="0"/>
              </a:spcBef>
              <a:spcAft>
                <a:spcPts val="0"/>
              </a:spcAft>
              <a:buNone/>
            </a:pPr>
            <a:r>
              <a:rPr lang="en-IN" sz="3600" b="1" i="0" u="none" strike="noStrike" cap="none" dirty="0">
                <a:solidFill>
                  <a:srgbClr val="C00000"/>
                </a:solidFill>
                <a:latin typeface="Calibri"/>
                <a:ea typeface="Calibri"/>
                <a:cs typeface="Calibri"/>
                <a:sym typeface="Calibri"/>
              </a:rPr>
              <a:t>SYLLABUS</a:t>
            </a:r>
            <a:endParaRPr lang="en-US"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07B4A131-573D-0DF1-8972-5585791D08FC}"/>
              </a:ext>
            </a:extLst>
          </p:cNvPr>
          <p:cNvPicPr>
            <a:picLocks noChangeAspect="1"/>
          </p:cNvPicPr>
          <p:nvPr/>
        </p:nvPicPr>
        <p:blipFill>
          <a:blip r:embed="rId2"/>
          <a:stretch>
            <a:fillRect/>
          </a:stretch>
        </p:blipFill>
        <p:spPr>
          <a:xfrm>
            <a:off x="46992" y="326571"/>
            <a:ext cx="9050013" cy="819264"/>
          </a:xfrm>
          <a:prstGeom prst="rect">
            <a:avLst/>
          </a:prstGeom>
        </p:spPr>
      </p:pic>
      <p:pic>
        <p:nvPicPr>
          <p:cNvPr id="11" name="Picture 10">
            <a:extLst>
              <a:ext uri="{FF2B5EF4-FFF2-40B4-BE49-F238E27FC236}">
                <a16:creationId xmlns:a16="http://schemas.microsoft.com/office/drawing/2014/main" id="{85EEF411-3DF3-5B24-A88D-40E515C122A8}"/>
              </a:ext>
            </a:extLst>
          </p:cNvPr>
          <p:cNvPicPr>
            <a:picLocks noChangeAspect="1"/>
          </p:cNvPicPr>
          <p:nvPr/>
        </p:nvPicPr>
        <p:blipFill>
          <a:blip r:embed="rId3"/>
          <a:stretch>
            <a:fillRect/>
          </a:stretch>
        </p:blipFill>
        <p:spPr>
          <a:xfrm>
            <a:off x="226519" y="1145835"/>
            <a:ext cx="8822918" cy="1995540"/>
          </a:xfrm>
          <a:prstGeom prst="rect">
            <a:avLst/>
          </a:prstGeom>
        </p:spPr>
      </p:pic>
      <p:pic>
        <p:nvPicPr>
          <p:cNvPr id="13" name="Picture 12">
            <a:extLst>
              <a:ext uri="{FF2B5EF4-FFF2-40B4-BE49-F238E27FC236}">
                <a16:creationId xmlns:a16="http://schemas.microsoft.com/office/drawing/2014/main" id="{17BE9AF9-3938-D6B7-443C-32858ABC99B7}"/>
              </a:ext>
            </a:extLst>
          </p:cNvPr>
          <p:cNvPicPr>
            <a:picLocks noChangeAspect="1"/>
          </p:cNvPicPr>
          <p:nvPr/>
        </p:nvPicPr>
        <p:blipFill>
          <a:blip r:embed="rId4"/>
          <a:stretch>
            <a:fillRect/>
          </a:stretch>
        </p:blipFill>
        <p:spPr>
          <a:xfrm>
            <a:off x="178952" y="3075671"/>
            <a:ext cx="8918053" cy="3554963"/>
          </a:xfrm>
          <a:prstGeom prst="rect">
            <a:avLst/>
          </a:prstGeom>
        </p:spPr>
      </p:pic>
    </p:spTree>
    <p:extLst>
      <p:ext uri="{BB962C8B-B14F-4D97-AF65-F5344CB8AC3E}">
        <p14:creationId xmlns:p14="http://schemas.microsoft.com/office/powerpoint/2010/main" val="1171245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0588" y="49764"/>
            <a:ext cx="8257592" cy="301840"/>
          </a:xfrm>
        </p:spPr>
        <p:txBody>
          <a:bodyPr>
            <a:noAutofit/>
          </a:bodyPr>
          <a:lstStyle/>
          <a:p>
            <a:pPr algn="ctr"/>
            <a:r>
              <a:rPr lang="en-IN" sz="2800" b="1" dirty="0">
                <a:solidFill>
                  <a:srgbClr val="C00000"/>
                </a:solidFill>
                <a:latin typeface="Arial Rounded MT Bold" panose="020F0704030504030204" pitchFamily="34" charset="0"/>
              </a:rPr>
              <a:t>The central dogma (concepts) of ML</a:t>
            </a:r>
            <a:endParaRPr lang="en-US" sz="4800" b="1" dirty="0">
              <a:solidFill>
                <a:srgbClr val="C00000"/>
              </a:solidFill>
              <a:latin typeface="Arial Rounded MT Bold" panose="020F0704030504030204" pitchFamily="34" charset="0"/>
            </a:endParaRPr>
          </a:p>
        </p:txBody>
      </p:sp>
      <p:pic>
        <p:nvPicPr>
          <p:cNvPr id="9" name="Picture 8">
            <a:extLst>
              <a:ext uri="{FF2B5EF4-FFF2-40B4-BE49-F238E27FC236}">
                <a16:creationId xmlns:a16="http://schemas.microsoft.com/office/drawing/2014/main" id="{71F8DF92-8E2A-E1E3-0AE5-8F8A38F096AA}"/>
              </a:ext>
            </a:extLst>
          </p:cNvPr>
          <p:cNvPicPr>
            <a:picLocks noChangeAspect="1"/>
          </p:cNvPicPr>
          <p:nvPr/>
        </p:nvPicPr>
        <p:blipFill>
          <a:blip r:embed="rId2"/>
          <a:stretch>
            <a:fillRect/>
          </a:stretch>
        </p:blipFill>
        <p:spPr>
          <a:xfrm>
            <a:off x="2121742" y="1125699"/>
            <a:ext cx="4317566" cy="3614252"/>
          </a:xfrm>
          <a:prstGeom prst="rect">
            <a:avLst/>
          </a:prstGeom>
        </p:spPr>
      </p:pic>
    </p:spTree>
    <p:extLst>
      <p:ext uri="{BB962C8B-B14F-4D97-AF65-F5344CB8AC3E}">
        <p14:creationId xmlns:p14="http://schemas.microsoft.com/office/powerpoint/2010/main" val="157253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0588" y="49764"/>
            <a:ext cx="8257592" cy="301840"/>
          </a:xfrm>
        </p:spPr>
        <p:txBody>
          <a:bodyPr>
            <a:noAutofit/>
          </a:bodyPr>
          <a:lstStyle/>
          <a:p>
            <a:pPr algn="ctr"/>
            <a:r>
              <a:rPr lang="en-IN" sz="2800" b="1" dirty="0">
                <a:solidFill>
                  <a:srgbClr val="C00000"/>
                </a:solidFill>
                <a:latin typeface="Arial Rounded MT Bold" panose="020F0704030504030204" pitchFamily="34" charset="0"/>
              </a:rPr>
              <a:t>The central dogma (concepts) of ML</a:t>
            </a:r>
            <a:endParaRPr lang="en-US" sz="4800" b="1" dirty="0">
              <a:solidFill>
                <a:srgbClr val="C00000"/>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6E2E7FFD-EEEB-4778-4EB4-3BECE8FD8DAA}"/>
              </a:ext>
            </a:extLst>
          </p:cNvPr>
          <p:cNvPicPr>
            <a:picLocks noChangeAspect="1"/>
          </p:cNvPicPr>
          <p:nvPr/>
        </p:nvPicPr>
        <p:blipFill>
          <a:blip r:embed="rId2"/>
          <a:stretch>
            <a:fillRect/>
          </a:stretch>
        </p:blipFill>
        <p:spPr>
          <a:xfrm>
            <a:off x="843837" y="1685439"/>
            <a:ext cx="6915150" cy="2162175"/>
          </a:xfrm>
          <a:prstGeom prst="rect">
            <a:avLst/>
          </a:prstGeom>
        </p:spPr>
      </p:pic>
    </p:spTree>
    <p:extLst>
      <p:ext uri="{BB962C8B-B14F-4D97-AF65-F5344CB8AC3E}">
        <p14:creationId xmlns:p14="http://schemas.microsoft.com/office/powerpoint/2010/main" val="2340153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0588" y="49764"/>
            <a:ext cx="8257592" cy="301840"/>
          </a:xfrm>
        </p:spPr>
        <p:txBody>
          <a:bodyPr>
            <a:noAutofit/>
          </a:bodyPr>
          <a:lstStyle/>
          <a:p>
            <a:pPr algn="ctr"/>
            <a:r>
              <a:rPr lang="en-IN" sz="2800" b="1" dirty="0">
                <a:solidFill>
                  <a:srgbClr val="C00000"/>
                </a:solidFill>
                <a:latin typeface="Arial Rounded MT Bold" panose="020F0704030504030204" pitchFamily="34" charset="0"/>
              </a:rPr>
              <a:t>The central dogma (concepts) of ML</a:t>
            </a:r>
            <a:endParaRPr lang="en-US" sz="4800" b="1" dirty="0">
              <a:solidFill>
                <a:srgbClr val="C00000"/>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157EF3D0-E684-BB06-1D36-1FB6E549318C}"/>
              </a:ext>
            </a:extLst>
          </p:cNvPr>
          <p:cNvPicPr>
            <a:picLocks noChangeAspect="1"/>
          </p:cNvPicPr>
          <p:nvPr/>
        </p:nvPicPr>
        <p:blipFill>
          <a:blip r:embed="rId2"/>
          <a:stretch>
            <a:fillRect/>
          </a:stretch>
        </p:blipFill>
        <p:spPr>
          <a:xfrm>
            <a:off x="0" y="1078992"/>
            <a:ext cx="9144000" cy="4700015"/>
          </a:xfrm>
          <a:prstGeom prst="rect">
            <a:avLst/>
          </a:prstGeom>
        </p:spPr>
      </p:pic>
    </p:spTree>
    <p:extLst>
      <p:ext uri="{BB962C8B-B14F-4D97-AF65-F5344CB8AC3E}">
        <p14:creationId xmlns:p14="http://schemas.microsoft.com/office/powerpoint/2010/main" val="3936211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0588" y="49764"/>
            <a:ext cx="8257592" cy="301840"/>
          </a:xfrm>
        </p:spPr>
        <p:txBody>
          <a:bodyPr>
            <a:noAutofit/>
          </a:bodyPr>
          <a:lstStyle/>
          <a:p>
            <a:pPr algn="ctr"/>
            <a:r>
              <a:rPr lang="en-IN" sz="3600" b="1" dirty="0">
                <a:solidFill>
                  <a:srgbClr val="C00000"/>
                </a:solidFill>
                <a:latin typeface="Arial Rounded MT Bold" panose="020F0704030504030204" pitchFamily="34" charset="0"/>
              </a:rPr>
              <a:t>Some Issues in Machine Learning</a:t>
            </a:r>
            <a:endParaRPr lang="en-US" sz="4800" b="1"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270588" y="351604"/>
            <a:ext cx="8798767" cy="5262979"/>
          </a:xfrm>
          <a:prstGeom prst="rect">
            <a:avLst/>
          </a:prstGeom>
          <a:noFill/>
        </p:spPr>
        <p:txBody>
          <a:bodyPr wrap="square" rtlCol="0">
            <a:spAutoFit/>
          </a:bodyPr>
          <a:lstStyle/>
          <a:p>
            <a:pPr algn="just"/>
            <a:r>
              <a:rPr lang="en-US" sz="2400" b="1" dirty="0"/>
              <a:t>The field of machine learning is concerned with answering questions such as the following </a:t>
            </a:r>
          </a:p>
          <a:p>
            <a:pPr algn="just"/>
            <a:r>
              <a:rPr lang="en-US" sz="2400" b="1" dirty="0"/>
              <a:t>• What algorithms exist for learning general target functions from specific training examples? In what settings will particular algorithms converge to the desired function, given sufficient training data? Which algorithms perform best for which types of problems and representations?</a:t>
            </a:r>
          </a:p>
          <a:p>
            <a:pPr algn="just"/>
            <a:r>
              <a:rPr lang="en-US" sz="2400" b="1" dirty="0"/>
              <a:t>• How much training data is sufficient? What general bounds can be found to relate the confidence in learned hypotheses to the amount of training experience and the character of the learner's hypothesis space? </a:t>
            </a:r>
          </a:p>
          <a:p>
            <a:pPr algn="just"/>
            <a:r>
              <a:rPr lang="en-US" sz="2400" b="1" dirty="0"/>
              <a:t>•When and how can prior knowledge held by the learner guide the process of generalizing from examples? Can prior knowledge be helpful even when it is only approximately correct? </a:t>
            </a:r>
          </a:p>
        </p:txBody>
      </p:sp>
    </p:spTree>
    <p:extLst>
      <p:ext uri="{BB962C8B-B14F-4D97-AF65-F5344CB8AC3E}">
        <p14:creationId xmlns:p14="http://schemas.microsoft.com/office/powerpoint/2010/main" val="267957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0588" y="49764"/>
            <a:ext cx="8257592" cy="301840"/>
          </a:xfrm>
        </p:spPr>
        <p:txBody>
          <a:bodyPr>
            <a:noAutofit/>
          </a:bodyPr>
          <a:lstStyle/>
          <a:p>
            <a:pPr algn="ctr"/>
            <a:r>
              <a:rPr lang="en-IN" sz="2800" b="1" dirty="0">
                <a:solidFill>
                  <a:srgbClr val="C00000"/>
                </a:solidFill>
                <a:latin typeface="Arial Rounded MT Bold" panose="020F0704030504030204" pitchFamily="34" charset="0"/>
              </a:rPr>
              <a:t>Some Issues in Machine Learning    </a:t>
            </a:r>
            <a:r>
              <a:rPr lang="en-IN" sz="2800" b="1" dirty="0" err="1">
                <a:solidFill>
                  <a:srgbClr val="C00000"/>
                </a:solidFill>
                <a:latin typeface="Arial Rounded MT Bold" panose="020F0704030504030204" pitchFamily="34" charset="0"/>
              </a:rPr>
              <a:t>contd</a:t>
            </a:r>
            <a:r>
              <a:rPr lang="en-IN" sz="2800" b="1" dirty="0">
                <a:solidFill>
                  <a:srgbClr val="C00000"/>
                </a:solidFill>
                <a:latin typeface="Arial Rounded MT Bold" panose="020F0704030504030204" pitchFamily="34" charset="0"/>
              </a:rPr>
              <a:t>…</a:t>
            </a:r>
            <a:endParaRPr lang="en-US" sz="4000" b="1"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172616" y="790143"/>
            <a:ext cx="8798767" cy="3416320"/>
          </a:xfrm>
          <a:prstGeom prst="rect">
            <a:avLst/>
          </a:prstGeom>
          <a:noFill/>
        </p:spPr>
        <p:txBody>
          <a:bodyPr wrap="square" rtlCol="0">
            <a:spAutoFit/>
          </a:bodyPr>
          <a:lstStyle/>
          <a:p>
            <a:pPr algn="just"/>
            <a:r>
              <a:rPr lang="en-US" sz="2400" b="1" dirty="0"/>
              <a:t>•What is the best strategy for choosing a useful next training experience, and how does the choice of this strategy alter the complexity of the learning problem? </a:t>
            </a:r>
          </a:p>
          <a:p>
            <a:pPr algn="just"/>
            <a:r>
              <a:rPr lang="en-US" sz="2400" b="1" dirty="0"/>
              <a:t>• What is the best way to reduce the learning task to one or more function approximation problems? Put another way, what specific functions should the system attempt to learn? Can this process itself be automated? </a:t>
            </a:r>
          </a:p>
          <a:p>
            <a:pPr algn="just"/>
            <a:r>
              <a:rPr lang="en-US" sz="2400" b="1" dirty="0"/>
              <a:t>• How can the learner automatically alter its representation to improve its ability to represent and learn the target function? </a:t>
            </a:r>
          </a:p>
        </p:txBody>
      </p:sp>
    </p:spTree>
    <p:extLst>
      <p:ext uri="{BB962C8B-B14F-4D97-AF65-F5344CB8AC3E}">
        <p14:creationId xmlns:p14="http://schemas.microsoft.com/office/powerpoint/2010/main" val="123221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3200" dirty="0">
                <a:solidFill>
                  <a:srgbClr val="C00000"/>
                </a:solidFill>
                <a:latin typeface="Arial Rounded MT Bold" panose="020F0704030504030204" pitchFamily="34" charset="0"/>
              </a:rPr>
              <a:t>When Do We Need Machine Learning?</a:t>
            </a:r>
            <a:endParaRPr lang="en-US" sz="36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345233" y="454241"/>
            <a:ext cx="8798767" cy="4683333"/>
          </a:xfrm>
          <a:prstGeom prst="rect">
            <a:avLst/>
          </a:prstGeom>
          <a:noFill/>
        </p:spPr>
        <p:txBody>
          <a:bodyPr wrap="square" rtlCol="0">
            <a:spAutoFit/>
          </a:bodyPr>
          <a:lstStyle/>
          <a:p>
            <a:pPr marL="342900" lvl="0" indent="-342900" algn="l" rtl="0">
              <a:spcBef>
                <a:spcPts val="0"/>
              </a:spcBef>
              <a:spcAft>
                <a:spcPts val="0"/>
              </a:spcAft>
              <a:buClr>
                <a:schemeClr val="dk1"/>
              </a:buClr>
              <a:buSzPct val="100000"/>
              <a:buChar char="•"/>
            </a:pPr>
            <a:r>
              <a:rPr lang="en-US" sz="2000" dirty="0"/>
              <a:t>experience: the problem’s complexity </a:t>
            </a:r>
            <a:br>
              <a:rPr lang="en-US" sz="2000" dirty="0"/>
            </a:br>
            <a:r>
              <a:rPr lang="en-US" sz="2000" b="1" dirty="0"/>
              <a:t>Tasks That Are Too Complex to Program.</a:t>
            </a:r>
            <a:r>
              <a:rPr lang="en-US" sz="2000" dirty="0"/>
              <a:t> </a:t>
            </a:r>
          </a:p>
          <a:p>
            <a:pPr marL="742950" lvl="1" indent="-285750" algn="l" rtl="0">
              <a:spcBef>
                <a:spcPts val="350"/>
              </a:spcBef>
              <a:spcAft>
                <a:spcPts val="0"/>
              </a:spcAft>
              <a:buClr>
                <a:schemeClr val="dk1"/>
              </a:buClr>
              <a:buSzPct val="100000"/>
              <a:buChar char="–"/>
            </a:pPr>
            <a:r>
              <a:rPr lang="en-US" sz="2000" b="1" i="1" dirty="0">
                <a:solidFill>
                  <a:srgbClr val="C00000"/>
                </a:solidFill>
              </a:rPr>
              <a:t>Tasks Performed by Animals/Humans: </a:t>
            </a:r>
            <a:endParaRPr lang="en-US" sz="2000" b="1" dirty="0">
              <a:solidFill>
                <a:srgbClr val="C00000"/>
              </a:solidFill>
            </a:endParaRPr>
          </a:p>
          <a:p>
            <a:pPr marL="1143000" lvl="2" indent="-228600" algn="l" rtl="0">
              <a:spcBef>
                <a:spcPts val="300"/>
              </a:spcBef>
              <a:spcAft>
                <a:spcPts val="0"/>
              </a:spcAft>
              <a:buClr>
                <a:schemeClr val="dk1"/>
              </a:buClr>
              <a:buSzPct val="100000"/>
              <a:buChar char="•"/>
            </a:pPr>
            <a:r>
              <a:rPr lang="en-US" sz="2000" dirty="0"/>
              <a:t>driving, speech recognition, and image understanding. </a:t>
            </a:r>
          </a:p>
          <a:p>
            <a:pPr marL="742950" lvl="1" indent="-285750" algn="l" rtl="0">
              <a:spcBef>
                <a:spcPts val="350"/>
              </a:spcBef>
              <a:spcAft>
                <a:spcPts val="0"/>
              </a:spcAft>
              <a:buClr>
                <a:schemeClr val="dk1"/>
              </a:buClr>
              <a:buSzPct val="100000"/>
              <a:buChar char="–"/>
            </a:pPr>
            <a:r>
              <a:rPr lang="en-US" sz="2000" b="1" i="1" dirty="0">
                <a:solidFill>
                  <a:srgbClr val="C00000"/>
                </a:solidFill>
              </a:rPr>
              <a:t>Tasks beyond Human Capabilities: </a:t>
            </a:r>
            <a:endParaRPr lang="en-US" sz="2000" b="1" dirty="0">
              <a:solidFill>
                <a:srgbClr val="C00000"/>
              </a:solidFill>
            </a:endParaRPr>
          </a:p>
          <a:p>
            <a:pPr marL="1143000" lvl="2" indent="-228600" algn="l" rtl="0">
              <a:spcBef>
                <a:spcPts val="300"/>
              </a:spcBef>
              <a:spcAft>
                <a:spcPts val="0"/>
              </a:spcAft>
              <a:buClr>
                <a:schemeClr val="dk1"/>
              </a:buClr>
              <a:buSzPct val="100000"/>
              <a:buChar char="•"/>
            </a:pPr>
            <a:r>
              <a:rPr lang="en-US" sz="2000" dirty="0"/>
              <a:t>analysis of very large and complex data sets: astronomical data, turning</a:t>
            </a:r>
            <a:br>
              <a:rPr lang="en-US" sz="2000" dirty="0"/>
            </a:br>
            <a:r>
              <a:rPr lang="en-US" sz="2000" dirty="0"/>
              <a:t>medical archives into medical knowledge, weather prediction, analysis of genomic data, Web search engines, and electronic commerce. </a:t>
            </a:r>
            <a:br>
              <a:rPr lang="en-US" sz="2000" dirty="0"/>
            </a:br>
            <a:endParaRPr lang="en-US" sz="2000" dirty="0"/>
          </a:p>
          <a:p>
            <a:pPr marL="342900" lvl="0" indent="-342900" algn="l" rtl="0">
              <a:spcBef>
                <a:spcPts val="400"/>
              </a:spcBef>
              <a:spcAft>
                <a:spcPts val="0"/>
              </a:spcAft>
              <a:buClr>
                <a:schemeClr val="dk1"/>
              </a:buClr>
              <a:buSzPct val="100000"/>
              <a:buChar char="•"/>
            </a:pPr>
            <a:r>
              <a:rPr lang="en-US" sz="2000" b="1" dirty="0"/>
              <a:t>Need for Adaptivity.</a:t>
            </a:r>
            <a:r>
              <a:rPr lang="en-US" sz="2000" dirty="0"/>
              <a:t> </a:t>
            </a:r>
          </a:p>
          <a:p>
            <a:pPr marL="742950" lvl="1" indent="-285750" algn="l" rtl="0">
              <a:spcBef>
                <a:spcPts val="350"/>
              </a:spcBef>
              <a:spcAft>
                <a:spcPts val="0"/>
              </a:spcAft>
              <a:buClr>
                <a:schemeClr val="dk1"/>
              </a:buClr>
              <a:buSzPct val="100000"/>
              <a:buChar char="–"/>
            </a:pPr>
            <a:r>
              <a:rPr lang="en-US" sz="2000" dirty="0"/>
              <a:t>programs that decode handwritten text, where a fixed program can adapt to variations between the handwriting of different users; spam detection programs, adapting automatically to changes in the nature of spam e-mails; and speech recognition programs. </a:t>
            </a:r>
          </a:p>
        </p:txBody>
      </p:sp>
    </p:spTree>
    <p:extLst>
      <p:ext uri="{BB962C8B-B14F-4D97-AF65-F5344CB8AC3E}">
        <p14:creationId xmlns:p14="http://schemas.microsoft.com/office/powerpoint/2010/main" val="3051029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When Do We Need Machine Learning?</a:t>
            </a:r>
            <a:endParaRPr lang="en-US" sz="32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345233" y="454241"/>
            <a:ext cx="8798767" cy="2359620"/>
          </a:xfrm>
          <a:prstGeom prst="rect">
            <a:avLst/>
          </a:prstGeom>
          <a:noFill/>
        </p:spPr>
        <p:txBody>
          <a:bodyPr wrap="square" rtlCol="0">
            <a:spAutoFit/>
          </a:bodyPr>
          <a:lstStyle/>
          <a:p>
            <a:pPr lvl="1" algn="l" rtl="0">
              <a:spcBef>
                <a:spcPts val="350"/>
              </a:spcBef>
              <a:spcAft>
                <a:spcPts val="0"/>
              </a:spcAft>
              <a:buClr>
                <a:schemeClr val="dk1"/>
              </a:buClr>
              <a:buSzPct val="100000"/>
            </a:pPr>
            <a:endParaRPr lang="en-US" sz="2400" b="1" dirty="0">
              <a:solidFill>
                <a:srgbClr val="C00000"/>
              </a:solidFill>
            </a:endParaRPr>
          </a:p>
          <a:p>
            <a:pPr lvl="1" algn="l" rtl="0">
              <a:spcBef>
                <a:spcPts val="350"/>
              </a:spcBef>
              <a:spcAft>
                <a:spcPts val="0"/>
              </a:spcAft>
              <a:buClr>
                <a:schemeClr val="dk1"/>
              </a:buClr>
              <a:buSzPct val="100000"/>
            </a:pPr>
            <a:r>
              <a:rPr lang="en-US" sz="2400" b="1" dirty="0">
                <a:solidFill>
                  <a:srgbClr val="C00000"/>
                </a:solidFill>
              </a:rPr>
              <a:t>Machine Learning is used when: </a:t>
            </a:r>
          </a:p>
          <a:p>
            <a:pPr algn="just"/>
            <a:r>
              <a:rPr lang="en-US" sz="2400" dirty="0"/>
              <a:t>•Human expertise does not exist (navigating on Mars) </a:t>
            </a:r>
          </a:p>
          <a:p>
            <a:pPr algn="just"/>
            <a:r>
              <a:rPr lang="en-US" sz="2400" dirty="0"/>
              <a:t>•Humans are unable to explain their expertise (speech recognition) •Solution changes with time (routing on a computer network) •Solution needs to be adapted to particular cases (user biometrics)</a:t>
            </a:r>
            <a:endParaRPr lang="en-US" sz="2400" b="1" dirty="0"/>
          </a:p>
        </p:txBody>
      </p:sp>
    </p:spTree>
    <p:extLst>
      <p:ext uri="{BB962C8B-B14F-4D97-AF65-F5344CB8AC3E}">
        <p14:creationId xmlns:p14="http://schemas.microsoft.com/office/powerpoint/2010/main" val="328131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a:t>
            </a:r>
            <a:endParaRPr lang="en-US" sz="3200" dirty="0">
              <a:solidFill>
                <a:srgbClr val="C00000"/>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FC14AA46-41EB-4D69-E738-2DAECD0859A2}"/>
              </a:ext>
            </a:extLst>
          </p:cNvPr>
          <p:cNvPicPr>
            <a:picLocks noChangeAspect="1"/>
          </p:cNvPicPr>
          <p:nvPr/>
        </p:nvPicPr>
        <p:blipFill>
          <a:blip r:embed="rId2"/>
          <a:stretch>
            <a:fillRect/>
          </a:stretch>
        </p:blipFill>
        <p:spPr>
          <a:xfrm>
            <a:off x="1092750" y="942975"/>
            <a:ext cx="6753225" cy="4972050"/>
          </a:xfrm>
          <a:prstGeom prst="rect">
            <a:avLst/>
          </a:prstGeom>
        </p:spPr>
      </p:pic>
    </p:spTree>
    <p:extLst>
      <p:ext uri="{BB962C8B-B14F-4D97-AF65-F5344CB8AC3E}">
        <p14:creationId xmlns:p14="http://schemas.microsoft.com/office/powerpoint/2010/main" val="411512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0" y="1004747"/>
            <a:ext cx="8798767" cy="1938992"/>
          </a:xfrm>
          <a:prstGeom prst="rect">
            <a:avLst/>
          </a:prstGeom>
          <a:noFill/>
        </p:spPr>
        <p:txBody>
          <a:bodyPr wrap="square" rtlCol="0">
            <a:spAutoFit/>
          </a:bodyPr>
          <a:lstStyle/>
          <a:p>
            <a:pPr marL="742950" lvl="1" indent="-285750" algn="l" rtl="0">
              <a:spcBef>
                <a:spcPts val="400"/>
              </a:spcBef>
              <a:spcAft>
                <a:spcPts val="0"/>
              </a:spcAft>
              <a:buClr>
                <a:schemeClr val="dk1"/>
              </a:buClr>
              <a:buSzPts val="2000"/>
              <a:buFont typeface="Arial"/>
              <a:buNone/>
            </a:pPr>
            <a:r>
              <a:rPr lang="en-US" sz="2400" b="1" dirty="0"/>
              <a:t>• Supervised learning : </a:t>
            </a:r>
            <a:r>
              <a:rPr lang="en-US" sz="2400" dirty="0"/>
              <a:t>In this kind of learning, both the inputs and the outputs are well determined and supplied to the training algorithm. Hence whenever an input is applied, we can calculate the error. We try to adjust the weights in such a way that this error is reduced.</a:t>
            </a:r>
            <a:endParaRPr lang="en-US" sz="3600" dirty="0"/>
          </a:p>
        </p:txBody>
      </p:sp>
      <p:pic>
        <p:nvPicPr>
          <p:cNvPr id="3" name="Picture 2">
            <a:extLst>
              <a:ext uri="{FF2B5EF4-FFF2-40B4-BE49-F238E27FC236}">
                <a16:creationId xmlns:a16="http://schemas.microsoft.com/office/drawing/2014/main" id="{1C5530AA-C338-81CA-9044-ECE8B58BB9A7}"/>
              </a:ext>
            </a:extLst>
          </p:cNvPr>
          <p:cNvPicPr>
            <a:picLocks noChangeAspect="1"/>
          </p:cNvPicPr>
          <p:nvPr/>
        </p:nvPicPr>
        <p:blipFill>
          <a:blip r:embed="rId2"/>
          <a:stretch>
            <a:fillRect/>
          </a:stretch>
        </p:blipFill>
        <p:spPr>
          <a:xfrm>
            <a:off x="1302146" y="3031867"/>
            <a:ext cx="6135988" cy="2323904"/>
          </a:xfrm>
          <a:prstGeom prst="rect">
            <a:avLst/>
          </a:prstGeom>
        </p:spPr>
      </p:pic>
    </p:spTree>
    <p:extLst>
      <p:ext uri="{BB962C8B-B14F-4D97-AF65-F5344CB8AC3E}">
        <p14:creationId xmlns:p14="http://schemas.microsoft.com/office/powerpoint/2010/main" val="3736586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0" y="1004747"/>
            <a:ext cx="8798767" cy="1938992"/>
          </a:xfrm>
          <a:prstGeom prst="rect">
            <a:avLst/>
          </a:prstGeom>
          <a:noFill/>
        </p:spPr>
        <p:txBody>
          <a:bodyPr wrap="square" rtlCol="0">
            <a:spAutoFit/>
          </a:bodyPr>
          <a:lstStyle/>
          <a:p>
            <a:pPr marL="342900" lvl="0" indent="-342900" algn="l" rtl="0">
              <a:spcBef>
                <a:spcPts val="0"/>
              </a:spcBef>
              <a:spcAft>
                <a:spcPts val="0"/>
              </a:spcAft>
              <a:buClr>
                <a:schemeClr val="dk1"/>
              </a:buClr>
              <a:buSzPts val="2000"/>
              <a:buFont typeface="Arial"/>
              <a:buNone/>
            </a:pPr>
            <a:r>
              <a:rPr lang="en-US" sz="2400" b="1" dirty="0"/>
              <a:t>	• Unsupervised learning: </a:t>
            </a:r>
            <a:r>
              <a:rPr lang="en-US" sz="2400" dirty="0"/>
              <a:t>In this type of learning, the target outputs are unknown. The inputs are applied, and the system is adjusted based on these inputs only. Either the supporting weights of the problem are added or the dissipative nodes are decreased. In either case, the system changes according to the inputs. </a:t>
            </a:r>
            <a:endParaRPr lang="en-US" sz="4000" dirty="0"/>
          </a:p>
        </p:txBody>
      </p:sp>
      <p:pic>
        <p:nvPicPr>
          <p:cNvPr id="5" name="Google Shape;224;p17">
            <a:extLst>
              <a:ext uri="{FF2B5EF4-FFF2-40B4-BE49-F238E27FC236}">
                <a16:creationId xmlns:a16="http://schemas.microsoft.com/office/drawing/2014/main" id="{631FA178-0789-C138-8974-A8477CB4AB52}"/>
              </a:ext>
            </a:extLst>
          </p:cNvPr>
          <p:cNvPicPr preferRelativeResize="0"/>
          <p:nvPr/>
        </p:nvPicPr>
        <p:blipFill rotWithShape="1">
          <a:blip r:embed="rId2">
            <a:alphaModFix/>
          </a:blip>
          <a:srcRect/>
          <a:stretch/>
        </p:blipFill>
        <p:spPr>
          <a:xfrm>
            <a:off x="1346718" y="3097893"/>
            <a:ext cx="5931160" cy="2755360"/>
          </a:xfrm>
          <a:prstGeom prst="rect">
            <a:avLst/>
          </a:prstGeom>
          <a:noFill/>
          <a:ln>
            <a:noFill/>
          </a:ln>
        </p:spPr>
      </p:pic>
    </p:spTree>
    <p:extLst>
      <p:ext uri="{BB962C8B-B14F-4D97-AF65-F5344CB8AC3E}">
        <p14:creationId xmlns:p14="http://schemas.microsoft.com/office/powerpoint/2010/main" val="261309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4087" y="1"/>
            <a:ext cx="7815554" cy="326570"/>
          </a:xfrm>
        </p:spPr>
        <p:txBody>
          <a:bodyPr>
            <a:normAutofit fontScale="90000"/>
          </a:bodyPr>
          <a:lstStyle/>
          <a:p>
            <a:pPr marL="0" marR="0" lvl="0" indent="0" algn="ctr" rtl="0">
              <a:spcBef>
                <a:spcPts val="0"/>
              </a:spcBef>
              <a:spcAft>
                <a:spcPts val="0"/>
              </a:spcAft>
              <a:buNone/>
            </a:pPr>
            <a:r>
              <a:rPr lang="en-IN" sz="3600" b="1" i="0" u="none" strike="noStrike" cap="none" dirty="0">
                <a:solidFill>
                  <a:srgbClr val="C00000"/>
                </a:solidFill>
                <a:latin typeface="Calibri"/>
                <a:ea typeface="Calibri"/>
                <a:cs typeface="Calibri"/>
                <a:sym typeface="Calibri"/>
              </a:rPr>
              <a:t>SYLLABUS</a:t>
            </a:r>
            <a:endParaRPr lang="en-US"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3B3AA1DE-0B0A-25E1-6EF1-E3700C5B8AF7}"/>
              </a:ext>
            </a:extLst>
          </p:cNvPr>
          <p:cNvPicPr>
            <a:picLocks noChangeAspect="1"/>
          </p:cNvPicPr>
          <p:nvPr/>
        </p:nvPicPr>
        <p:blipFill>
          <a:blip r:embed="rId2"/>
          <a:stretch>
            <a:fillRect/>
          </a:stretch>
        </p:blipFill>
        <p:spPr>
          <a:xfrm>
            <a:off x="1" y="763253"/>
            <a:ext cx="9144000" cy="1700721"/>
          </a:xfrm>
          <a:prstGeom prst="rect">
            <a:avLst/>
          </a:prstGeom>
        </p:spPr>
      </p:pic>
      <p:pic>
        <p:nvPicPr>
          <p:cNvPr id="9" name="Picture 8">
            <a:extLst>
              <a:ext uri="{FF2B5EF4-FFF2-40B4-BE49-F238E27FC236}">
                <a16:creationId xmlns:a16="http://schemas.microsoft.com/office/drawing/2014/main" id="{75D270CD-47A7-440A-4387-B5B8D09042A3}"/>
              </a:ext>
            </a:extLst>
          </p:cNvPr>
          <p:cNvPicPr>
            <a:picLocks noChangeAspect="1"/>
          </p:cNvPicPr>
          <p:nvPr/>
        </p:nvPicPr>
        <p:blipFill>
          <a:blip r:embed="rId3"/>
          <a:stretch>
            <a:fillRect/>
          </a:stretch>
        </p:blipFill>
        <p:spPr>
          <a:xfrm>
            <a:off x="0" y="2463974"/>
            <a:ext cx="9126224" cy="2133898"/>
          </a:xfrm>
          <a:prstGeom prst="rect">
            <a:avLst/>
          </a:prstGeom>
        </p:spPr>
      </p:pic>
    </p:spTree>
    <p:extLst>
      <p:ext uri="{BB962C8B-B14F-4D97-AF65-F5344CB8AC3E}">
        <p14:creationId xmlns:p14="http://schemas.microsoft.com/office/powerpoint/2010/main" val="1889466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0" y="1004747"/>
            <a:ext cx="8798767" cy="2308324"/>
          </a:xfrm>
          <a:prstGeom prst="rect">
            <a:avLst/>
          </a:prstGeom>
          <a:noFill/>
        </p:spPr>
        <p:txBody>
          <a:bodyPr wrap="square" rtlCol="0">
            <a:spAutoFit/>
          </a:bodyPr>
          <a:lstStyle/>
          <a:p>
            <a:pPr marL="342900" lvl="0" indent="-342900" algn="l" rtl="0">
              <a:spcBef>
                <a:spcPts val="0"/>
              </a:spcBef>
              <a:spcAft>
                <a:spcPts val="0"/>
              </a:spcAft>
              <a:buClr>
                <a:schemeClr val="dk1"/>
              </a:buClr>
              <a:buSzPts val="2000"/>
              <a:buFont typeface="Arial"/>
              <a:buNone/>
            </a:pPr>
            <a:r>
              <a:rPr lang="en-US" sz="2400" b="1" dirty="0"/>
              <a:t> • Reinforcement learning: </a:t>
            </a:r>
            <a:r>
              <a:rPr lang="en-US" sz="2400" dirty="0"/>
              <a:t>This type of learning is based on the reinforcement process. In this system, the input is applied. Based on the output, the system either gives some reward to the network or punishes the network. In this learning technique, the system tries to maximize the rewards and minimize the punishment. The basic block diagram is given</a:t>
            </a:r>
            <a:endParaRPr lang="en-US" sz="4000" dirty="0"/>
          </a:p>
        </p:txBody>
      </p:sp>
      <p:pic>
        <p:nvPicPr>
          <p:cNvPr id="3" name="Google Shape;234;p18">
            <a:extLst>
              <a:ext uri="{FF2B5EF4-FFF2-40B4-BE49-F238E27FC236}">
                <a16:creationId xmlns:a16="http://schemas.microsoft.com/office/drawing/2014/main" id="{823ABFAE-E879-101A-5DEC-FD243EB88EC0}"/>
              </a:ext>
            </a:extLst>
          </p:cNvPr>
          <p:cNvPicPr preferRelativeResize="0"/>
          <p:nvPr/>
        </p:nvPicPr>
        <p:blipFill rotWithShape="1">
          <a:blip r:embed="rId2">
            <a:alphaModFix/>
          </a:blip>
          <a:srcRect/>
          <a:stretch/>
        </p:blipFill>
        <p:spPr>
          <a:xfrm>
            <a:off x="1063903" y="3634274"/>
            <a:ext cx="6689836" cy="2523930"/>
          </a:xfrm>
          <a:prstGeom prst="rect">
            <a:avLst/>
          </a:prstGeom>
          <a:noFill/>
          <a:ln>
            <a:noFill/>
          </a:ln>
        </p:spPr>
      </p:pic>
    </p:spTree>
    <p:extLst>
      <p:ext uri="{BB962C8B-B14F-4D97-AF65-F5344CB8AC3E}">
        <p14:creationId xmlns:p14="http://schemas.microsoft.com/office/powerpoint/2010/main" val="618394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CA27538-9FDA-9A43-5507-A1AE47D99A10}"/>
              </a:ext>
            </a:extLst>
          </p:cNvPr>
          <p:cNvSpPr txBox="1"/>
          <p:nvPr/>
        </p:nvSpPr>
        <p:spPr>
          <a:xfrm>
            <a:off x="0" y="779413"/>
            <a:ext cx="8798767" cy="6078587"/>
          </a:xfrm>
          <a:prstGeom prst="rect">
            <a:avLst/>
          </a:prstGeom>
          <a:noFill/>
        </p:spPr>
        <p:txBody>
          <a:bodyPr wrap="square" rtlCol="0">
            <a:spAutoFit/>
          </a:bodyPr>
          <a:lstStyle/>
          <a:p>
            <a:pPr marL="342900" lvl="0" indent="-342900" algn="l" rtl="0">
              <a:spcBef>
                <a:spcPts val="0"/>
              </a:spcBef>
              <a:spcAft>
                <a:spcPts val="0"/>
              </a:spcAft>
              <a:buClr>
                <a:schemeClr val="dk1"/>
              </a:buClr>
              <a:buSzPts val="2000"/>
              <a:buFont typeface="Arial"/>
              <a:buNone/>
            </a:pPr>
            <a:r>
              <a:rPr lang="en-IN" sz="2800" b="1" dirty="0"/>
              <a:t>Semi-Supervised Machine Learning</a:t>
            </a:r>
          </a:p>
          <a:p>
            <a:pPr marL="342900" lvl="0" indent="-342900" algn="l" rtl="0">
              <a:spcBef>
                <a:spcPts val="0"/>
              </a:spcBef>
              <a:spcAft>
                <a:spcPts val="0"/>
              </a:spcAft>
              <a:buClr>
                <a:schemeClr val="dk1"/>
              </a:buClr>
              <a:buSzPct val="100000"/>
              <a:buChar char="•"/>
            </a:pPr>
            <a:r>
              <a:rPr lang="en-US" sz="2800" i="1" dirty="0"/>
              <a:t>Semi-Supervised learning is a type of Machine Learning algorithm that represents the intermediate ground between Supervised and Unsupervised learning algorithms. </a:t>
            </a:r>
          </a:p>
          <a:p>
            <a:pPr marL="342900" lvl="0" indent="-342900" algn="l" rtl="0">
              <a:spcBef>
                <a:spcPts val="544"/>
              </a:spcBef>
              <a:spcAft>
                <a:spcPts val="0"/>
              </a:spcAft>
              <a:buClr>
                <a:schemeClr val="dk1"/>
              </a:buClr>
              <a:buSzPct val="100000"/>
              <a:buChar char="•"/>
            </a:pPr>
            <a:r>
              <a:rPr lang="en-US" sz="2800" i="1" dirty="0"/>
              <a:t>It uses the combination of labeled and unlabeled datasets during the training period.</a:t>
            </a:r>
            <a:endParaRPr lang="en-US" sz="2800" dirty="0"/>
          </a:p>
          <a:p>
            <a:pPr marL="342900" lvl="0" indent="-342900" algn="l" rtl="0">
              <a:spcBef>
                <a:spcPts val="544"/>
              </a:spcBef>
              <a:spcAft>
                <a:spcPts val="0"/>
              </a:spcAft>
              <a:buClr>
                <a:schemeClr val="dk1"/>
              </a:buClr>
              <a:buSzPct val="100000"/>
              <a:buChar char="•"/>
            </a:pPr>
            <a:r>
              <a:rPr lang="en-US" sz="2800" i="1" dirty="0"/>
              <a:t>we train the model with a less labeled dataset.</a:t>
            </a:r>
            <a:endParaRPr lang="en-US" sz="2800" dirty="0"/>
          </a:p>
          <a:p>
            <a:pPr marL="342900" lvl="0" indent="-342900" algn="l" rtl="0">
              <a:spcBef>
                <a:spcPts val="544"/>
              </a:spcBef>
              <a:spcAft>
                <a:spcPts val="0"/>
              </a:spcAft>
              <a:buClr>
                <a:schemeClr val="dk1"/>
              </a:buClr>
              <a:buSzPct val="100000"/>
              <a:buChar char="•"/>
            </a:pPr>
            <a:r>
              <a:rPr lang="en-US" sz="2800" b="1" dirty="0"/>
              <a:t>Speech Analysis</a:t>
            </a:r>
            <a:endParaRPr lang="en-US" sz="2800" dirty="0"/>
          </a:p>
          <a:p>
            <a:pPr marL="342900" lvl="0" indent="-342900" algn="l" rtl="0">
              <a:spcBef>
                <a:spcPts val="544"/>
              </a:spcBef>
              <a:spcAft>
                <a:spcPts val="0"/>
              </a:spcAft>
              <a:buClr>
                <a:schemeClr val="dk1"/>
              </a:buClr>
              <a:buSzPct val="100000"/>
              <a:buChar char="•"/>
            </a:pPr>
            <a:r>
              <a:rPr lang="en-US" sz="2800" b="1" dirty="0"/>
              <a:t>Web content classification</a:t>
            </a:r>
            <a:endParaRPr lang="en-US" sz="2800" dirty="0"/>
          </a:p>
          <a:p>
            <a:pPr marL="342900" lvl="0" indent="-342900" algn="l" rtl="0">
              <a:spcBef>
                <a:spcPts val="544"/>
              </a:spcBef>
              <a:spcAft>
                <a:spcPts val="0"/>
              </a:spcAft>
              <a:buClr>
                <a:schemeClr val="dk1"/>
              </a:buClr>
              <a:buSzPct val="100000"/>
              <a:buChar char="•"/>
            </a:pPr>
            <a:r>
              <a:rPr lang="en-US" sz="2800" b="1" dirty="0"/>
              <a:t>Text document classifier</a:t>
            </a:r>
            <a:endParaRPr lang="en-US" sz="2800" dirty="0"/>
          </a:p>
          <a:p>
            <a:pPr marL="342900" lvl="0" indent="-342900" algn="l" rtl="0">
              <a:spcBef>
                <a:spcPts val="544"/>
              </a:spcBef>
              <a:spcAft>
                <a:spcPts val="0"/>
              </a:spcAft>
              <a:buClr>
                <a:schemeClr val="dk1"/>
              </a:buClr>
              <a:buSzPct val="100000"/>
              <a:buChar char="•"/>
            </a:pPr>
            <a:r>
              <a:rPr lang="en-US" sz="2800" b="1" dirty="0"/>
              <a:t>Protein sequence classification</a:t>
            </a:r>
            <a:endParaRPr lang="en-US" sz="2800" dirty="0"/>
          </a:p>
          <a:p>
            <a:pPr marL="342900" lvl="0" indent="-342900" algn="l" rtl="0">
              <a:spcBef>
                <a:spcPts val="0"/>
              </a:spcBef>
              <a:spcAft>
                <a:spcPts val="0"/>
              </a:spcAft>
              <a:buClr>
                <a:schemeClr val="dk1"/>
              </a:buClr>
              <a:buSzPts val="2000"/>
              <a:buFont typeface="Arial"/>
              <a:buNone/>
            </a:pPr>
            <a:endParaRPr lang="en-US" sz="2800" dirty="0"/>
          </a:p>
        </p:txBody>
      </p:sp>
    </p:spTree>
    <p:extLst>
      <p:ext uri="{BB962C8B-B14F-4D97-AF65-F5344CB8AC3E}">
        <p14:creationId xmlns:p14="http://schemas.microsoft.com/office/powerpoint/2010/main" val="108600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5" name="Google Shape;243;p19" descr="Image result for reinforcement learning examples">
            <a:extLst>
              <a:ext uri="{FF2B5EF4-FFF2-40B4-BE49-F238E27FC236}">
                <a16:creationId xmlns:a16="http://schemas.microsoft.com/office/drawing/2014/main" id="{79C7E7FA-03E5-EF47-A5FB-E83108641101}"/>
              </a:ext>
            </a:extLst>
          </p:cNvPr>
          <p:cNvPicPr preferRelativeResize="0"/>
          <p:nvPr/>
        </p:nvPicPr>
        <p:blipFill rotWithShape="1">
          <a:blip r:embed="rId2">
            <a:alphaModFix/>
          </a:blip>
          <a:srcRect/>
          <a:stretch/>
        </p:blipFill>
        <p:spPr>
          <a:xfrm>
            <a:off x="345233" y="1207181"/>
            <a:ext cx="8500188" cy="3919537"/>
          </a:xfrm>
          <a:prstGeom prst="rect">
            <a:avLst/>
          </a:prstGeom>
          <a:noFill/>
          <a:ln>
            <a:noFill/>
          </a:ln>
        </p:spPr>
      </p:pic>
    </p:spTree>
    <p:extLst>
      <p:ext uri="{BB962C8B-B14F-4D97-AF65-F5344CB8AC3E}">
        <p14:creationId xmlns:p14="http://schemas.microsoft.com/office/powerpoint/2010/main" val="1644914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3" name="Google Shape;252;p20" descr="Image result for unsupervised learning examples images">
            <a:extLst>
              <a:ext uri="{FF2B5EF4-FFF2-40B4-BE49-F238E27FC236}">
                <a16:creationId xmlns:a16="http://schemas.microsoft.com/office/drawing/2014/main" id="{C22F50E1-170F-7DC1-70BD-C55B9DB597BE}"/>
              </a:ext>
            </a:extLst>
          </p:cNvPr>
          <p:cNvPicPr preferRelativeResize="0"/>
          <p:nvPr/>
        </p:nvPicPr>
        <p:blipFill rotWithShape="1">
          <a:blip r:embed="rId2">
            <a:alphaModFix/>
          </a:blip>
          <a:srcRect/>
          <a:stretch/>
        </p:blipFill>
        <p:spPr>
          <a:xfrm>
            <a:off x="79123" y="528401"/>
            <a:ext cx="8514372" cy="5396537"/>
          </a:xfrm>
          <a:prstGeom prst="rect">
            <a:avLst/>
          </a:prstGeom>
          <a:noFill/>
          <a:ln>
            <a:noFill/>
          </a:ln>
        </p:spPr>
      </p:pic>
    </p:spTree>
    <p:extLst>
      <p:ext uri="{BB962C8B-B14F-4D97-AF65-F5344CB8AC3E}">
        <p14:creationId xmlns:p14="http://schemas.microsoft.com/office/powerpoint/2010/main" val="47947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B29F2A1F-9DB4-ED39-C5BC-BAA74694F931}"/>
              </a:ext>
            </a:extLst>
          </p:cNvPr>
          <p:cNvPicPr>
            <a:picLocks noChangeAspect="1"/>
          </p:cNvPicPr>
          <p:nvPr/>
        </p:nvPicPr>
        <p:blipFill>
          <a:blip r:embed="rId2"/>
          <a:stretch>
            <a:fillRect/>
          </a:stretch>
        </p:blipFill>
        <p:spPr>
          <a:xfrm>
            <a:off x="0" y="1288264"/>
            <a:ext cx="9144000" cy="4281472"/>
          </a:xfrm>
          <a:prstGeom prst="rect">
            <a:avLst/>
          </a:prstGeom>
        </p:spPr>
      </p:pic>
    </p:spTree>
    <p:extLst>
      <p:ext uri="{BB962C8B-B14F-4D97-AF65-F5344CB8AC3E}">
        <p14:creationId xmlns:p14="http://schemas.microsoft.com/office/powerpoint/2010/main" val="3047652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52401"/>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6B662831-EB2D-5DDF-6DC0-5195BEA4BAD4}"/>
              </a:ext>
            </a:extLst>
          </p:cNvPr>
          <p:cNvPicPr>
            <a:picLocks noChangeAspect="1"/>
          </p:cNvPicPr>
          <p:nvPr/>
        </p:nvPicPr>
        <p:blipFill>
          <a:blip r:embed="rId2"/>
          <a:stretch>
            <a:fillRect/>
          </a:stretch>
        </p:blipFill>
        <p:spPr>
          <a:xfrm>
            <a:off x="130628" y="1021874"/>
            <a:ext cx="9013371" cy="4814251"/>
          </a:xfrm>
          <a:prstGeom prst="rect">
            <a:avLst/>
          </a:prstGeom>
        </p:spPr>
      </p:pic>
    </p:spTree>
    <p:extLst>
      <p:ext uri="{BB962C8B-B14F-4D97-AF65-F5344CB8AC3E}">
        <p14:creationId xmlns:p14="http://schemas.microsoft.com/office/powerpoint/2010/main" val="150765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6993"/>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C8FF7E59-A1B3-1BD1-E394-65A7DE837BF2}"/>
              </a:ext>
            </a:extLst>
          </p:cNvPr>
          <p:cNvPicPr>
            <a:picLocks noChangeAspect="1"/>
          </p:cNvPicPr>
          <p:nvPr/>
        </p:nvPicPr>
        <p:blipFill>
          <a:blip r:embed="rId2"/>
          <a:stretch>
            <a:fillRect/>
          </a:stretch>
        </p:blipFill>
        <p:spPr>
          <a:xfrm>
            <a:off x="0" y="374668"/>
            <a:ext cx="9032033" cy="6436530"/>
          </a:xfrm>
          <a:prstGeom prst="rect">
            <a:avLst/>
          </a:prstGeom>
        </p:spPr>
      </p:pic>
    </p:spTree>
    <p:extLst>
      <p:ext uri="{BB962C8B-B14F-4D97-AF65-F5344CB8AC3E}">
        <p14:creationId xmlns:p14="http://schemas.microsoft.com/office/powerpoint/2010/main" val="1579425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3" y="16993"/>
            <a:ext cx="8257592" cy="301840"/>
          </a:xfrm>
        </p:spPr>
        <p:txBody>
          <a:bodyPr>
            <a:noAutofit/>
          </a:bodyPr>
          <a:lstStyle/>
          <a:p>
            <a:pPr algn="ctr"/>
            <a:r>
              <a:rPr lang="en-IN" sz="2800" dirty="0">
                <a:solidFill>
                  <a:srgbClr val="C00000"/>
                </a:solidFill>
                <a:latin typeface="Arial Rounded MT Bold" panose="020F0704030504030204" pitchFamily="34" charset="0"/>
              </a:rPr>
              <a:t>Types of Machine Learning   </a:t>
            </a:r>
            <a:r>
              <a:rPr lang="en-IN" sz="2800" dirty="0" err="1">
                <a:solidFill>
                  <a:srgbClr val="C00000"/>
                </a:solidFill>
                <a:latin typeface="Arial Rounded MT Bold" panose="020F0704030504030204" pitchFamily="34" charset="0"/>
              </a:rPr>
              <a:t>contd</a:t>
            </a:r>
            <a:r>
              <a:rPr lang="en-IN" sz="2800" dirty="0">
                <a:solidFill>
                  <a:srgbClr val="C00000"/>
                </a:solidFill>
                <a:latin typeface="Arial Rounded MT Bold" panose="020F0704030504030204" pitchFamily="34" charset="0"/>
              </a:rPr>
              <a:t>…</a:t>
            </a:r>
            <a:endParaRPr lang="en-US" sz="3200" dirty="0">
              <a:solidFill>
                <a:srgbClr val="C00000"/>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72E925AB-BAE7-2219-0D43-95110A7E6CA8}"/>
              </a:ext>
            </a:extLst>
          </p:cNvPr>
          <p:cNvPicPr>
            <a:picLocks noChangeAspect="1"/>
          </p:cNvPicPr>
          <p:nvPr/>
        </p:nvPicPr>
        <p:blipFill>
          <a:blip r:embed="rId2"/>
          <a:stretch>
            <a:fillRect/>
          </a:stretch>
        </p:blipFill>
        <p:spPr>
          <a:xfrm>
            <a:off x="704278" y="429512"/>
            <a:ext cx="8190041" cy="5551409"/>
          </a:xfrm>
          <a:prstGeom prst="rect">
            <a:avLst/>
          </a:prstGeom>
        </p:spPr>
      </p:pic>
    </p:spTree>
    <p:extLst>
      <p:ext uri="{BB962C8B-B14F-4D97-AF65-F5344CB8AC3E}">
        <p14:creationId xmlns:p14="http://schemas.microsoft.com/office/powerpoint/2010/main" val="2883722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443204" y="156952"/>
            <a:ext cx="8257592" cy="301840"/>
          </a:xfrm>
        </p:spPr>
        <p:txBody>
          <a:bodyPr>
            <a:noAutofit/>
          </a:bodyPr>
          <a:lstStyle/>
          <a:p>
            <a:pPr algn="ctr"/>
            <a:r>
              <a:rPr lang="en-IN" sz="3600" b="1"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rPr>
              <a:t>Over-fitting and Under-fitting</a:t>
            </a:r>
            <a:endParaRPr lang="en-US" sz="3200" b="1" dirty="0">
              <a:solidFill>
                <a:srgbClr val="C0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Box 2">
            <a:extLst>
              <a:ext uri="{FF2B5EF4-FFF2-40B4-BE49-F238E27FC236}">
                <a16:creationId xmlns:a16="http://schemas.microsoft.com/office/drawing/2014/main" id="{87AA85FA-7DF9-0513-3C02-CE9509378FCB}"/>
              </a:ext>
            </a:extLst>
          </p:cNvPr>
          <p:cNvSpPr txBox="1"/>
          <p:nvPr/>
        </p:nvSpPr>
        <p:spPr>
          <a:xfrm>
            <a:off x="352230" y="4343634"/>
            <a:ext cx="8439539" cy="1579920"/>
          </a:xfrm>
          <a:prstGeom prst="rect">
            <a:avLst/>
          </a:prstGeom>
          <a:noFill/>
        </p:spPr>
        <p:txBody>
          <a:bodyPr wrap="square" rtlCol="0">
            <a:spAutoFit/>
          </a:bodyPr>
          <a:lstStyle/>
          <a:p>
            <a:pPr marL="0" lvl="0" indent="0" algn="l" rtl="0">
              <a:spcBef>
                <a:spcPts val="0"/>
              </a:spcBef>
              <a:spcAft>
                <a:spcPts val="0"/>
              </a:spcAft>
              <a:buClr>
                <a:srgbClr val="FF0000"/>
              </a:buClr>
              <a:buSzPts val="2000"/>
              <a:buNone/>
            </a:pPr>
            <a:r>
              <a:rPr lang="en-US" sz="1800" b="1" dirty="0">
                <a:solidFill>
                  <a:srgbClr val="FF0000"/>
                </a:solidFill>
              </a:rPr>
              <a:t>Note:</a:t>
            </a:r>
            <a:endParaRPr lang="en-US" dirty="0"/>
          </a:p>
          <a:p>
            <a:pPr marL="342900" lvl="0" indent="-342900" algn="l" rtl="0">
              <a:spcBef>
                <a:spcPts val="400"/>
              </a:spcBef>
              <a:spcAft>
                <a:spcPts val="0"/>
              </a:spcAft>
              <a:buClr>
                <a:srgbClr val="FF0000"/>
              </a:buClr>
              <a:buSzPts val="2000"/>
              <a:buChar char="•"/>
            </a:pPr>
            <a:r>
              <a:rPr lang="en-US" sz="1800" b="1" dirty="0">
                <a:solidFill>
                  <a:srgbClr val="FF0000"/>
                </a:solidFill>
              </a:rPr>
              <a:t>Bias measures how far off the predictions from the correct values.</a:t>
            </a:r>
            <a:endParaRPr lang="en-US" dirty="0"/>
          </a:p>
          <a:p>
            <a:pPr marL="342900" lvl="0" indent="-342900" algn="l" rtl="0">
              <a:spcBef>
                <a:spcPts val="400"/>
              </a:spcBef>
              <a:spcAft>
                <a:spcPts val="0"/>
              </a:spcAft>
              <a:buClr>
                <a:srgbClr val="FF0000"/>
              </a:buClr>
              <a:buSzPts val="2000"/>
              <a:buChar char="•"/>
            </a:pPr>
            <a:r>
              <a:rPr lang="en-US" sz="1800" b="1" dirty="0">
                <a:solidFill>
                  <a:srgbClr val="FF0000"/>
                </a:solidFill>
              </a:rPr>
              <a:t>Variance measures the consistency of the model prediction for a particular sample instance  </a:t>
            </a:r>
            <a:endParaRPr lang="en-US" dirty="0"/>
          </a:p>
          <a:p>
            <a:endParaRPr lang="en-US" dirty="0"/>
          </a:p>
        </p:txBody>
      </p:sp>
      <p:pic>
        <p:nvPicPr>
          <p:cNvPr id="5" name="Google Shape;189;p13">
            <a:extLst>
              <a:ext uri="{FF2B5EF4-FFF2-40B4-BE49-F238E27FC236}">
                <a16:creationId xmlns:a16="http://schemas.microsoft.com/office/drawing/2014/main" id="{5B68D2EC-2597-1B0D-2136-2020EFCD3577}"/>
              </a:ext>
            </a:extLst>
          </p:cNvPr>
          <p:cNvPicPr preferRelativeResize="0"/>
          <p:nvPr/>
        </p:nvPicPr>
        <p:blipFill rotWithShape="1">
          <a:blip r:embed="rId2">
            <a:alphaModFix/>
          </a:blip>
          <a:srcRect/>
          <a:stretch/>
        </p:blipFill>
        <p:spPr>
          <a:xfrm>
            <a:off x="755575" y="817037"/>
            <a:ext cx="7344818" cy="3168352"/>
          </a:xfrm>
          <a:prstGeom prst="rect">
            <a:avLst/>
          </a:prstGeom>
          <a:noFill/>
          <a:ln>
            <a:noFill/>
          </a:ln>
        </p:spPr>
      </p:pic>
    </p:spTree>
    <p:extLst>
      <p:ext uri="{BB962C8B-B14F-4D97-AF65-F5344CB8AC3E}">
        <p14:creationId xmlns:p14="http://schemas.microsoft.com/office/powerpoint/2010/main" val="1598366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962470" y="203605"/>
            <a:ext cx="2962469" cy="301840"/>
          </a:xfrm>
        </p:spPr>
        <p:txBody>
          <a:bodyPr>
            <a:noAutofit/>
          </a:bodyPr>
          <a:lstStyle/>
          <a:p>
            <a:pPr defTabSz="914400"/>
            <a:r>
              <a:rPr lang="en-IN" altLang="en-US" sz="3200" b="1" dirty="0">
                <a:solidFill>
                  <a:srgbClr val="C00000"/>
                </a:solidFill>
                <a:latin typeface="+mn-lt"/>
                <a:ea typeface="+mn-ea"/>
                <a:cs typeface="+mn-cs"/>
              </a:rPr>
              <a:t>What is Bias?</a:t>
            </a:r>
            <a:endParaRPr lang="en-US" sz="3200" b="1" dirty="0">
              <a:solidFill>
                <a:srgbClr val="C00000"/>
              </a:solidFill>
              <a:latin typeface="+mn-lt"/>
              <a:ea typeface="+mn-ea"/>
              <a:cs typeface="+mn-cs"/>
            </a:endParaRPr>
          </a:p>
        </p:txBody>
      </p:sp>
      <p:sp>
        <p:nvSpPr>
          <p:cNvPr id="3" name="TextBox 2">
            <a:extLst>
              <a:ext uri="{FF2B5EF4-FFF2-40B4-BE49-F238E27FC236}">
                <a16:creationId xmlns:a16="http://schemas.microsoft.com/office/drawing/2014/main" id="{87AA85FA-7DF9-0513-3C02-CE9509378FCB}"/>
              </a:ext>
            </a:extLst>
          </p:cNvPr>
          <p:cNvSpPr txBox="1"/>
          <p:nvPr/>
        </p:nvSpPr>
        <p:spPr>
          <a:xfrm>
            <a:off x="2610239" y="3410441"/>
            <a:ext cx="3314700" cy="584775"/>
          </a:xfrm>
          <a:prstGeom prst="rect">
            <a:avLst/>
          </a:prstGeom>
          <a:noFill/>
        </p:spPr>
        <p:txBody>
          <a:bodyPr wrap="square" rtlCol="0">
            <a:spAutoFit/>
          </a:bodyPr>
          <a:lstStyle/>
          <a:p>
            <a:r>
              <a:rPr lang="en-IN" altLang="en-US" sz="3200" b="1" dirty="0">
                <a:solidFill>
                  <a:srgbClr val="C00000"/>
                </a:solidFill>
              </a:rPr>
              <a:t>What is Variance?</a:t>
            </a:r>
            <a:endParaRPr lang="en-US" sz="3200" b="1" dirty="0">
              <a:solidFill>
                <a:srgbClr val="C00000"/>
              </a:solidFill>
            </a:endParaRPr>
          </a:p>
        </p:txBody>
      </p:sp>
      <p:pic>
        <p:nvPicPr>
          <p:cNvPr id="4" name="Picture 2">
            <a:extLst>
              <a:ext uri="{FF2B5EF4-FFF2-40B4-BE49-F238E27FC236}">
                <a16:creationId xmlns:a16="http://schemas.microsoft.com/office/drawing/2014/main" id="{3FC2F02D-5AED-6620-3743-558862752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2087"/>
            <a:ext cx="91440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137BD37B-A5EB-A474-D2EA-7CF0B122A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49096"/>
            <a:ext cx="9143999"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060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339401" y="2841074"/>
            <a:ext cx="7815554" cy="326570"/>
          </a:xfrm>
        </p:spPr>
        <p:txBody>
          <a:bodyPr>
            <a:normAutofit fontScale="90000"/>
          </a:bodyPr>
          <a:lstStyle/>
          <a:p>
            <a:pPr marL="0" marR="0" lvl="0" indent="0" algn="ctr" rtl="0">
              <a:spcBef>
                <a:spcPts val="0"/>
              </a:spcBef>
              <a:spcAft>
                <a:spcPts val="0"/>
              </a:spcAft>
              <a:buNone/>
            </a:pPr>
            <a:r>
              <a:rPr lang="en-IN" sz="3600" b="1" i="0" u="none" strike="noStrike" cap="none" dirty="0">
                <a:solidFill>
                  <a:srgbClr val="C00000"/>
                </a:solidFill>
                <a:latin typeface="Calibri"/>
                <a:ea typeface="Calibri"/>
                <a:cs typeface="Calibri"/>
                <a:sym typeface="Calibri"/>
              </a:rPr>
              <a:t>UNIT-1 </a:t>
            </a:r>
            <a:br>
              <a:rPr lang="en-IN" sz="3600" b="1" i="0" u="none" strike="noStrike" cap="none" dirty="0">
                <a:solidFill>
                  <a:srgbClr val="C00000"/>
                </a:solidFill>
                <a:latin typeface="Calibri"/>
                <a:ea typeface="Calibri"/>
                <a:cs typeface="Calibri"/>
                <a:sym typeface="Calibri"/>
              </a:rPr>
            </a:br>
            <a:br>
              <a:rPr lang="en-IN" sz="3600" b="1" i="0" u="none" strike="noStrike" cap="none" dirty="0">
                <a:solidFill>
                  <a:srgbClr val="C00000"/>
                </a:solidFill>
                <a:latin typeface="Calibri"/>
                <a:ea typeface="Calibri"/>
                <a:cs typeface="Calibri"/>
                <a:sym typeface="Calibri"/>
              </a:rPr>
            </a:br>
            <a:r>
              <a:rPr lang="en-IN" sz="3600" b="1" i="0" u="none" strike="noStrike" cap="none" dirty="0">
                <a:solidFill>
                  <a:srgbClr val="C00000"/>
                </a:solidFill>
                <a:latin typeface="Calibri"/>
                <a:ea typeface="Calibri"/>
                <a:cs typeface="Calibri"/>
                <a:sym typeface="Calibri"/>
              </a:rPr>
              <a:t>Introduction to Machine Learning</a:t>
            </a:r>
            <a:endParaRPr lang="en-US"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3343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10746" y="92702"/>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5" name="Picture 3">
            <a:extLst>
              <a:ext uri="{FF2B5EF4-FFF2-40B4-BE49-F238E27FC236}">
                <a16:creationId xmlns:a16="http://schemas.microsoft.com/office/drawing/2014/main" id="{674B2041-CC8F-36AF-D5CB-C52CEAF4F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54" y="1009650"/>
            <a:ext cx="9075446"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9A50A278-162D-A404-D5E8-61FD9FC51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44484"/>
            <a:ext cx="91440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5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66E64B5D-C622-EFB7-E030-3309C574519B}"/>
              </a:ext>
            </a:extLst>
          </p:cNvPr>
          <p:cNvPicPr>
            <a:picLocks noChangeAspect="1"/>
          </p:cNvPicPr>
          <p:nvPr/>
        </p:nvPicPr>
        <p:blipFill>
          <a:blip r:embed="rId2"/>
          <a:stretch>
            <a:fillRect/>
          </a:stretch>
        </p:blipFill>
        <p:spPr>
          <a:xfrm>
            <a:off x="152400" y="623887"/>
            <a:ext cx="8839200" cy="5610225"/>
          </a:xfrm>
          <a:prstGeom prst="rect">
            <a:avLst/>
          </a:prstGeom>
        </p:spPr>
      </p:pic>
    </p:spTree>
    <p:extLst>
      <p:ext uri="{BB962C8B-B14F-4D97-AF65-F5344CB8AC3E}">
        <p14:creationId xmlns:p14="http://schemas.microsoft.com/office/powerpoint/2010/main" val="1792897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5" name="Picture 4">
            <a:extLst>
              <a:ext uri="{FF2B5EF4-FFF2-40B4-BE49-F238E27FC236}">
                <a16:creationId xmlns:a16="http://schemas.microsoft.com/office/drawing/2014/main" id="{27958138-C016-1D35-6A65-18AE28497574}"/>
              </a:ext>
            </a:extLst>
          </p:cNvPr>
          <p:cNvPicPr>
            <a:picLocks noChangeAspect="1"/>
          </p:cNvPicPr>
          <p:nvPr/>
        </p:nvPicPr>
        <p:blipFill>
          <a:blip r:embed="rId2"/>
          <a:stretch>
            <a:fillRect/>
          </a:stretch>
        </p:blipFill>
        <p:spPr>
          <a:xfrm>
            <a:off x="128490" y="623887"/>
            <a:ext cx="8439150" cy="5543550"/>
          </a:xfrm>
          <a:prstGeom prst="rect">
            <a:avLst/>
          </a:prstGeom>
        </p:spPr>
      </p:pic>
      <p:sp>
        <p:nvSpPr>
          <p:cNvPr id="6" name="TextBox 5">
            <a:extLst>
              <a:ext uri="{FF2B5EF4-FFF2-40B4-BE49-F238E27FC236}">
                <a16:creationId xmlns:a16="http://schemas.microsoft.com/office/drawing/2014/main" id="{6CD60337-546F-9C4A-E579-7173699E688E}"/>
              </a:ext>
            </a:extLst>
          </p:cNvPr>
          <p:cNvSpPr txBox="1"/>
          <p:nvPr/>
        </p:nvSpPr>
        <p:spPr>
          <a:xfrm>
            <a:off x="1502229" y="6272118"/>
            <a:ext cx="5458408" cy="369332"/>
          </a:xfrm>
          <a:prstGeom prst="rect">
            <a:avLst/>
          </a:prstGeom>
          <a:noFill/>
        </p:spPr>
        <p:txBody>
          <a:bodyPr wrap="square" rtlCol="0">
            <a:spAutoFit/>
          </a:bodyPr>
          <a:lstStyle/>
          <a:p>
            <a:r>
              <a:rPr lang="en-US" dirty="0"/>
              <a:t>Blue Dots = Training Sample, Orange Dots = Test Sample</a:t>
            </a:r>
          </a:p>
        </p:txBody>
      </p:sp>
    </p:spTree>
    <p:extLst>
      <p:ext uri="{BB962C8B-B14F-4D97-AF65-F5344CB8AC3E}">
        <p14:creationId xmlns:p14="http://schemas.microsoft.com/office/powerpoint/2010/main" val="1231799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273F92FE-9950-673C-BF4E-5D2D823759C3}"/>
              </a:ext>
            </a:extLst>
          </p:cNvPr>
          <p:cNvPicPr>
            <a:picLocks noChangeAspect="1"/>
          </p:cNvPicPr>
          <p:nvPr/>
        </p:nvPicPr>
        <p:blipFill>
          <a:blip r:embed="rId2"/>
          <a:stretch>
            <a:fillRect/>
          </a:stretch>
        </p:blipFill>
        <p:spPr>
          <a:xfrm>
            <a:off x="0" y="920626"/>
            <a:ext cx="9144000" cy="5016747"/>
          </a:xfrm>
          <a:prstGeom prst="rect">
            <a:avLst/>
          </a:prstGeom>
        </p:spPr>
      </p:pic>
      <p:sp>
        <p:nvSpPr>
          <p:cNvPr id="5" name="TextBox 4">
            <a:extLst>
              <a:ext uri="{FF2B5EF4-FFF2-40B4-BE49-F238E27FC236}">
                <a16:creationId xmlns:a16="http://schemas.microsoft.com/office/drawing/2014/main" id="{C4E728ED-F56A-6A03-D089-C2DCD3CAEEA7}"/>
              </a:ext>
            </a:extLst>
          </p:cNvPr>
          <p:cNvSpPr txBox="1"/>
          <p:nvPr/>
        </p:nvSpPr>
        <p:spPr>
          <a:xfrm>
            <a:off x="1978090" y="6158204"/>
            <a:ext cx="4348065" cy="369332"/>
          </a:xfrm>
          <a:prstGeom prst="rect">
            <a:avLst/>
          </a:prstGeom>
          <a:noFill/>
        </p:spPr>
        <p:txBody>
          <a:bodyPr wrap="square" rtlCol="0">
            <a:spAutoFit/>
          </a:bodyPr>
          <a:lstStyle/>
          <a:p>
            <a:r>
              <a:rPr lang="en-US" dirty="0"/>
              <a:t>Model Overfits the training pattern</a:t>
            </a:r>
          </a:p>
        </p:txBody>
      </p:sp>
    </p:spTree>
    <p:extLst>
      <p:ext uri="{BB962C8B-B14F-4D97-AF65-F5344CB8AC3E}">
        <p14:creationId xmlns:p14="http://schemas.microsoft.com/office/powerpoint/2010/main" val="3873589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5674BFF1-8322-CFD7-76ED-3545023A457F}"/>
              </a:ext>
            </a:extLst>
          </p:cNvPr>
          <p:cNvPicPr>
            <a:picLocks noChangeAspect="1"/>
          </p:cNvPicPr>
          <p:nvPr/>
        </p:nvPicPr>
        <p:blipFill>
          <a:blip r:embed="rId2"/>
          <a:stretch>
            <a:fillRect/>
          </a:stretch>
        </p:blipFill>
        <p:spPr>
          <a:xfrm>
            <a:off x="290512" y="895350"/>
            <a:ext cx="8562975" cy="5067300"/>
          </a:xfrm>
          <a:prstGeom prst="rect">
            <a:avLst/>
          </a:prstGeom>
        </p:spPr>
      </p:pic>
    </p:spTree>
    <p:extLst>
      <p:ext uri="{BB962C8B-B14F-4D97-AF65-F5344CB8AC3E}">
        <p14:creationId xmlns:p14="http://schemas.microsoft.com/office/powerpoint/2010/main" val="3069911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5" name="Picture 4">
            <a:extLst>
              <a:ext uri="{FF2B5EF4-FFF2-40B4-BE49-F238E27FC236}">
                <a16:creationId xmlns:a16="http://schemas.microsoft.com/office/drawing/2014/main" id="{6F2FE172-7AC4-BA1E-7DC4-0722B0E81089}"/>
              </a:ext>
            </a:extLst>
          </p:cNvPr>
          <p:cNvPicPr>
            <a:picLocks noChangeAspect="1"/>
          </p:cNvPicPr>
          <p:nvPr/>
        </p:nvPicPr>
        <p:blipFill>
          <a:blip r:embed="rId2"/>
          <a:stretch>
            <a:fillRect/>
          </a:stretch>
        </p:blipFill>
        <p:spPr>
          <a:xfrm>
            <a:off x="352425" y="895350"/>
            <a:ext cx="8439150" cy="5067300"/>
          </a:xfrm>
          <a:prstGeom prst="rect">
            <a:avLst/>
          </a:prstGeom>
        </p:spPr>
      </p:pic>
      <p:sp>
        <p:nvSpPr>
          <p:cNvPr id="6" name="TextBox 5">
            <a:extLst>
              <a:ext uri="{FF2B5EF4-FFF2-40B4-BE49-F238E27FC236}">
                <a16:creationId xmlns:a16="http://schemas.microsoft.com/office/drawing/2014/main" id="{80E16DA0-8DDE-40F7-3155-6F381D0F861A}"/>
              </a:ext>
            </a:extLst>
          </p:cNvPr>
          <p:cNvSpPr txBox="1"/>
          <p:nvPr/>
        </p:nvSpPr>
        <p:spPr>
          <a:xfrm>
            <a:off x="1719163" y="6049447"/>
            <a:ext cx="6307494" cy="369332"/>
          </a:xfrm>
          <a:prstGeom prst="rect">
            <a:avLst/>
          </a:prstGeom>
          <a:noFill/>
        </p:spPr>
        <p:txBody>
          <a:bodyPr wrap="square" rtlCol="0">
            <a:spAutoFit/>
          </a:bodyPr>
          <a:lstStyle/>
          <a:p>
            <a:r>
              <a:rPr lang="en-US" dirty="0"/>
              <a:t>For different training and testing sample points</a:t>
            </a:r>
          </a:p>
        </p:txBody>
      </p:sp>
    </p:spTree>
    <p:extLst>
      <p:ext uri="{BB962C8B-B14F-4D97-AF65-F5344CB8AC3E}">
        <p14:creationId xmlns:p14="http://schemas.microsoft.com/office/powerpoint/2010/main" val="43244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2D0C549F-D203-D932-C58F-D177EDE29846}"/>
              </a:ext>
            </a:extLst>
          </p:cNvPr>
          <p:cNvPicPr>
            <a:picLocks noChangeAspect="1"/>
          </p:cNvPicPr>
          <p:nvPr/>
        </p:nvPicPr>
        <p:blipFill>
          <a:blip r:embed="rId2"/>
          <a:stretch>
            <a:fillRect/>
          </a:stretch>
        </p:blipFill>
        <p:spPr>
          <a:xfrm>
            <a:off x="0" y="753267"/>
            <a:ext cx="9144000" cy="4772967"/>
          </a:xfrm>
          <a:prstGeom prst="rect">
            <a:avLst/>
          </a:prstGeom>
        </p:spPr>
      </p:pic>
    </p:spTree>
    <p:extLst>
      <p:ext uri="{BB962C8B-B14F-4D97-AF65-F5344CB8AC3E}">
        <p14:creationId xmlns:p14="http://schemas.microsoft.com/office/powerpoint/2010/main" val="40073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EB226D80-1049-F173-9CF5-0B9E9EFB11BB}"/>
              </a:ext>
            </a:extLst>
          </p:cNvPr>
          <p:cNvPicPr>
            <a:picLocks noChangeAspect="1"/>
          </p:cNvPicPr>
          <p:nvPr/>
        </p:nvPicPr>
        <p:blipFill>
          <a:blip r:embed="rId2"/>
          <a:stretch>
            <a:fillRect/>
          </a:stretch>
        </p:blipFill>
        <p:spPr>
          <a:xfrm>
            <a:off x="219075" y="1007998"/>
            <a:ext cx="8705850" cy="5457825"/>
          </a:xfrm>
          <a:prstGeom prst="rect">
            <a:avLst/>
          </a:prstGeom>
        </p:spPr>
      </p:pic>
      <p:sp>
        <p:nvSpPr>
          <p:cNvPr id="5" name="TextBox 4">
            <a:extLst>
              <a:ext uri="{FF2B5EF4-FFF2-40B4-BE49-F238E27FC236}">
                <a16:creationId xmlns:a16="http://schemas.microsoft.com/office/drawing/2014/main" id="{DF2A91D0-DFA4-AA73-622A-EC3B545C4C34}"/>
              </a:ext>
            </a:extLst>
          </p:cNvPr>
          <p:cNvSpPr txBox="1"/>
          <p:nvPr/>
        </p:nvSpPr>
        <p:spPr>
          <a:xfrm>
            <a:off x="3135086" y="567908"/>
            <a:ext cx="2500604" cy="461665"/>
          </a:xfrm>
          <a:prstGeom prst="rect">
            <a:avLst/>
          </a:prstGeom>
          <a:noFill/>
        </p:spPr>
        <p:txBody>
          <a:bodyPr wrap="square" rtlCol="0">
            <a:spAutoFit/>
          </a:bodyPr>
          <a:lstStyle/>
          <a:p>
            <a:r>
              <a:rPr lang="en-US" sz="2400" b="1" dirty="0"/>
              <a:t>Other case…</a:t>
            </a:r>
          </a:p>
        </p:txBody>
      </p:sp>
    </p:spTree>
    <p:extLst>
      <p:ext uri="{BB962C8B-B14F-4D97-AF65-F5344CB8AC3E}">
        <p14:creationId xmlns:p14="http://schemas.microsoft.com/office/powerpoint/2010/main" val="3756340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EBD55DE9-DCA3-E7D7-1149-B1F08A2FDD1B}"/>
              </a:ext>
            </a:extLst>
          </p:cNvPr>
          <p:cNvPicPr>
            <a:picLocks noChangeAspect="1"/>
          </p:cNvPicPr>
          <p:nvPr/>
        </p:nvPicPr>
        <p:blipFill>
          <a:blip r:embed="rId2"/>
          <a:stretch>
            <a:fillRect/>
          </a:stretch>
        </p:blipFill>
        <p:spPr>
          <a:xfrm>
            <a:off x="342900" y="819150"/>
            <a:ext cx="8458200" cy="5219700"/>
          </a:xfrm>
          <a:prstGeom prst="rect">
            <a:avLst/>
          </a:prstGeom>
        </p:spPr>
      </p:pic>
    </p:spTree>
    <p:extLst>
      <p:ext uri="{BB962C8B-B14F-4D97-AF65-F5344CB8AC3E}">
        <p14:creationId xmlns:p14="http://schemas.microsoft.com/office/powerpoint/2010/main" val="228941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83D00EF3-8740-F8AB-1BE9-8AD55129A497}"/>
              </a:ext>
            </a:extLst>
          </p:cNvPr>
          <p:cNvPicPr>
            <a:picLocks noChangeAspect="1"/>
          </p:cNvPicPr>
          <p:nvPr/>
        </p:nvPicPr>
        <p:blipFill>
          <a:blip r:embed="rId2"/>
          <a:stretch>
            <a:fillRect/>
          </a:stretch>
        </p:blipFill>
        <p:spPr>
          <a:xfrm>
            <a:off x="338137" y="862012"/>
            <a:ext cx="8467725" cy="5133975"/>
          </a:xfrm>
          <a:prstGeom prst="rect">
            <a:avLst/>
          </a:prstGeom>
        </p:spPr>
      </p:pic>
      <p:sp>
        <p:nvSpPr>
          <p:cNvPr id="5" name="TextBox 4">
            <a:extLst>
              <a:ext uri="{FF2B5EF4-FFF2-40B4-BE49-F238E27FC236}">
                <a16:creationId xmlns:a16="http://schemas.microsoft.com/office/drawing/2014/main" id="{1F8C697A-66F5-3F8F-32BB-6DB9F2B5D4F8}"/>
              </a:ext>
            </a:extLst>
          </p:cNvPr>
          <p:cNvSpPr txBox="1"/>
          <p:nvPr/>
        </p:nvSpPr>
        <p:spPr>
          <a:xfrm>
            <a:off x="830424" y="6186196"/>
            <a:ext cx="7772400" cy="369332"/>
          </a:xfrm>
          <a:prstGeom prst="rect">
            <a:avLst/>
          </a:prstGeom>
          <a:noFill/>
        </p:spPr>
        <p:txBody>
          <a:bodyPr wrap="square" rtlCol="0">
            <a:spAutoFit/>
          </a:bodyPr>
          <a:lstStyle/>
          <a:p>
            <a:r>
              <a:rPr lang="en-US" dirty="0"/>
              <a:t>If another researcher take another set of training and test sample data points </a:t>
            </a:r>
          </a:p>
        </p:txBody>
      </p:sp>
    </p:spTree>
    <p:extLst>
      <p:ext uri="{BB962C8B-B14F-4D97-AF65-F5344CB8AC3E}">
        <p14:creationId xmlns:p14="http://schemas.microsoft.com/office/powerpoint/2010/main" val="235007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A397-A8AE-D5BD-6754-F333711DC6E9}"/>
              </a:ext>
            </a:extLst>
          </p:cNvPr>
          <p:cNvSpPr>
            <a:spLocks noGrp="1"/>
          </p:cNvSpPr>
          <p:nvPr>
            <p:ph type="title"/>
          </p:nvPr>
        </p:nvSpPr>
        <p:spPr>
          <a:xfrm>
            <a:off x="628650" y="365126"/>
            <a:ext cx="7886700" cy="31591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B0611B75-39D2-175F-86C3-BDB07C5AF477}"/>
              </a:ext>
            </a:extLst>
          </p:cNvPr>
          <p:cNvSpPr>
            <a:spLocks noGrp="1"/>
          </p:cNvSpPr>
          <p:nvPr>
            <p:ph idx="1"/>
          </p:nvPr>
        </p:nvSpPr>
        <p:spPr>
          <a:xfrm>
            <a:off x="554005" y="957878"/>
            <a:ext cx="7886700" cy="4351338"/>
          </a:xfrm>
        </p:spPr>
        <p:txBody>
          <a:bodyPr>
            <a:normAutofit/>
          </a:bodyPr>
          <a:lstStyle/>
          <a:p>
            <a:pPr marL="342900" lvl="0" indent="-342900" algn="l" rtl="0">
              <a:spcBef>
                <a:spcPts val="0"/>
              </a:spcBef>
              <a:spcAft>
                <a:spcPts val="0"/>
              </a:spcAft>
              <a:buClr>
                <a:schemeClr val="dk1"/>
              </a:buClr>
              <a:buSzPct val="100000"/>
              <a:buFont typeface="Arial"/>
              <a:buChar char="•"/>
            </a:pPr>
            <a:r>
              <a:rPr lang="en-US" sz="2400" b="1" dirty="0"/>
              <a:t>Ever since computers were invented, we have wondered whether they might be made to learn.</a:t>
            </a:r>
          </a:p>
          <a:p>
            <a:pPr marL="342900" lvl="0" indent="-342900" algn="l" rtl="0">
              <a:spcBef>
                <a:spcPts val="544"/>
              </a:spcBef>
              <a:spcAft>
                <a:spcPts val="0"/>
              </a:spcAft>
              <a:buClr>
                <a:schemeClr val="dk1"/>
              </a:buClr>
              <a:buSzPct val="100000"/>
              <a:buFont typeface="Arial"/>
              <a:buChar char="•"/>
            </a:pPr>
            <a:r>
              <a:rPr lang="en-US" sz="2400" b="1" dirty="0"/>
              <a:t>If we could understand how to program them to learn-to improve automatically with experience-the impact would be dramatic. </a:t>
            </a:r>
          </a:p>
          <a:p>
            <a:pPr marL="342900" lvl="0" indent="-342900" algn="l" rtl="0">
              <a:spcBef>
                <a:spcPts val="544"/>
              </a:spcBef>
              <a:spcAft>
                <a:spcPts val="0"/>
              </a:spcAft>
              <a:buClr>
                <a:schemeClr val="dk1"/>
              </a:buClr>
              <a:buSzPct val="100000"/>
              <a:buFont typeface="Arial"/>
              <a:buChar char="•"/>
            </a:pPr>
            <a:r>
              <a:rPr lang="en-US" sz="2400" b="1" dirty="0"/>
              <a:t>Imagine computers</a:t>
            </a:r>
          </a:p>
          <a:p>
            <a:pPr marL="742950" lvl="1" indent="-285750" algn="l" rtl="0">
              <a:spcBef>
                <a:spcPts val="476"/>
              </a:spcBef>
              <a:spcAft>
                <a:spcPts val="0"/>
              </a:spcAft>
              <a:buClr>
                <a:schemeClr val="dk1"/>
              </a:buClr>
              <a:buSzPct val="100000"/>
              <a:buFont typeface="Arial"/>
              <a:buChar char="–"/>
            </a:pPr>
            <a:r>
              <a:rPr lang="en-US" sz="2000" b="1" dirty="0"/>
              <a:t>learning from medical records which treatments are most effective for new diseases, </a:t>
            </a:r>
          </a:p>
          <a:p>
            <a:pPr marL="742950" lvl="1" indent="-285750" algn="l" rtl="0">
              <a:spcBef>
                <a:spcPts val="476"/>
              </a:spcBef>
              <a:spcAft>
                <a:spcPts val="0"/>
              </a:spcAft>
              <a:buClr>
                <a:schemeClr val="dk1"/>
              </a:buClr>
              <a:buSzPct val="100000"/>
              <a:buFont typeface="Arial"/>
              <a:buChar char="–"/>
            </a:pPr>
            <a:r>
              <a:rPr lang="en-US" sz="2000" b="1" dirty="0"/>
              <a:t>houses learning from experience to optimize energy costs based on the particular usage patterns of their occupants, </a:t>
            </a:r>
          </a:p>
          <a:p>
            <a:pPr marL="742950" lvl="1" indent="-285750" algn="l" rtl="0">
              <a:spcBef>
                <a:spcPts val="476"/>
              </a:spcBef>
              <a:spcAft>
                <a:spcPts val="0"/>
              </a:spcAft>
              <a:buClr>
                <a:schemeClr val="dk1"/>
              </a:buClr>
              <a:buSzPct val="100000"/>
              <a:buFont typeface="Arial"/>
              <a:buChar char="–"/>
            </a:pPr>
            <a:r>
              <a:rPr lang="en-US" sz="2000" b="1" dirty="0"/>
              <a:t>personal software assistants learning the evolving interests of their users in order to highlight especially relevant stories from the online morning newspaper.</a:t>
            </a:r>
          </a:p>
          <a:p>
            <a:endParaRPr lang="en-US" sz="2400" b="1" dirty="0"/>
          </a:p>
        </p:txBody>
      </p:sp>
    </p:spTree>
    <p:extLst>
      <p:ext uri="{BB962C8B-B14F-4D97-AF65-F5344CB8AC3E}">
        <p14:creationId xmlns:p14="http://schemas.microsoft.com/office/powerpoint/2010/main" val="2477964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6" name="Picture 5">
            <a:extLst>
              <a:ext uri="{FF2B5EF4-FFF2-40B4-BE49-F238E27FC236}">
                <a16:creationId xmlns:a16="http://schemas.microsoft.com/office/drawing/2014/main" id="{E740B9B4-DC90-A0A6-A1FE-FB8D58EED13F}"/>
              </a:ext>
            </a:extLst>
          </p:cNvPr>
          <p:cNvPicPr>
            <a:picLocks noChangeAspect="1"/>
          </p:cNvPicPr>
          <p:nvPr/>
        </p:nvPicPr>
        <p:blipFill>
          <a:blip r:embed="rId2"/>
          <a:stretch>
            <a:fillRect/>
          </a:stretch>
        </p:blipFill>
        <p:spPr>
          <a:xfrm>
            <a:off x="102396" y="726989"/>
            <a:ext cx="9041603" cy="5767118"/>
          </a:xfrm>
          <a:prstGeom prst="rect">
            <a:avLst/>
          </a:prstGeom>
        </p:spPr>
      </p:pic>
    </p:spTree>
    <p:extLst>
      <p:ext uri="{BB962C8B-B14F-4D97-AF65-F5344CB8AC3E}">
        <p14:creationId xmlns:p14="http://schemas.microsoft.com/office/powerpoint/2010/main" val="277043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42F27F98-795D-4550-7844-360CC711D2FD}"/>
              </a:ext>
            </a:extLst>
          </p:cNvPr>
          <p:cNvPicPr>
            <a:picLocks noChangeAspect="1"/>
          </p:cNvPicPr>
          <p:nvPr/>
        </p:nvPicPr>
        <p:blipFill>
          <a:blip r:embed="rId2"/>
          <a:stretch>
            <a:fillRect/>
          </a:stretch>
        </p:blipFill>
        <p:spPr>
          <a:xfrm>
            <a:off x="0" y="1221008"/>
            <a:ext cx="9144000" cy="5031803"/>
          </a:xfrm>
          <a:prstGeom prst="rect">
            <a:avLst/>
          </a:prstGeom>
        </p:spPr>
      </p:pic>
      <p:sp>
        <p:nvSpPr>
          <p:cNvPr id="5" name="TextBox 4">
            <a:extLst>
              <a:ext uri="{FF2B5EF4-FFF2-40B4-BE49-F238E27FC236}">
                <a16:creationId xmlns:a16="http://schemas.microsoft.com/office/drawing/2014/main" id="{2644EB61-F520-F32F-2826-E0792A4DA8E6}"/>
              </a:ext>
            </a:extLst>
          </p:cNvPr>
          <p:cNvSpPr txBox="1"/>
          <p:nvPr/>
        </p:nvSpPr>
        <p:spPr>
          <a:xfrm>
            <a:off x="1950098" y="623887"/>
            <a:ext cx="4469363" cy="461665"/>
          </a:xfrm>
          <a:prstGeom prst="rect">
            <a:avLst/>
          </a:prstGeom>
          <a:noFill/>
        </p:spPr>
        <p:txBody>
          <a:bodyPr wrap="square" rtlCol="0">
            <a:spAutoFit/>
          </a:bodyPr>
          <a:lstStyle/>
          <a:p>
            <a:pPr algn="ctr"/>
            <a:r>
              <a:rPr lang="en-US" sz="2400" b="1" dirty="0"/>
              <a:t>Third Case…</a:t>
            </a:r>
          </a:p>
        </p:txBody>
      </p:sp>
    </p:spTree>
    <p:extLst>
      <p:ext uri="{BB962C8B-B14F-4D97-AF65-F5344CB8AC3E}">
        <p14:creationId xmlns:p14="http://schemas.microsoft.com/office/powerpoint/2010/main" val="3606835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70933874-D098-4A62-9E1C-93948C2DDAB3}"/>
              </a:ext>
            </a:extLst>
          </p:cNvPr>
          <p:cNvPicPr>
            <a:picLocks noChangeAspect="1"/>
          </p:cNvPicPr>
          <p:nvPr/>
        </p:nvPicPr>
        <p:blipFill>
          <a:blip r:embed="rId2"/>
          <a:stretch>
            <a:fillRect/>
          </a:stretch>
        </p:blipFill>
        <p:spPr>
          <a:xfrm>
            <a:off x="0" y="930045"/>
            <a:ext cx="9144000" cy="4997909"/>
          </a:xfrm>
          <a:prstGeom prst="rect">
            <a:avLst/>
          </a:prstGeom>
        </p:spPr>
      </p:pic>
      <p:sp>
        <p:nvSpPr>
          <p:cNvPr id="5" name="TextBox 4">
            <a:extLst>
              <a:ext uri="{FF2B5EF4-FFF2-40B4-BE49-F238E27FC236}">
                <a16:creationId xmlns:a16="http://schemas.microsoft.com/office/drawing/2014/main" id="{0C932881-C440-C2F9-265C-EB11B2A139C3}"/>
              </a:ext>
            </a:extLst>
          </p:cNvPr>
          <p:cNvSpPr txBox="1"/>
          <p:nvPr/>
        </p:nvSpPr>
        <p:spPr>
          <a:xfrm>
            <a:off x="1101012" y="6036906"/>
            <a:ext cx="6232849" cy="369332"/>
          </a:xfrm>
          <a:prstGeom prst="rect">
            <a:avLst/>
          </a:prstGeom>
          <a:noFill/>
        </p:spPr>
        <p:txBody>
          <a:bodyPr wrap="square" rtlCol="0">
            <a:spAutoFit/>
          </a:bodyPr>
          <a:lstStyle/>
          <a:p>
            <a:r>
              <a:rPr lang="en-US" b="1" dirty="0"/>
              <a:t>For different data points</a:t>
            </a:r>
          </a:p>
        </p:txBody>
      </p:sp>
    </p:spTree>
    <p:extLst>
      <p:ext uri="{BB962C8B-B14F-4D97-AF65-F5344CB8AC3E}">
        <p14:creationId xmlns:p14="http://schemas.microsoft.com/office/powerpoint/2010/main" val="2075564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837007D4-3F38-4954-3FEA-BA621CC84CF1}"/>
              </a:ext>
            </a:extLst>
          </p:cNvPr>
          <p:cNvPicPr>
            <a:picLocks noChangeAspect="1"/>
          </p:cNvPicPr>
          <p:nvPr/>
        </p:nvPicPr>
        <p:blipFill>
          <a:blip r:embed="rId2"/>
          <a:stretch>
            <a:fillRect/>
          </a:stretch>
        </p:blipFill>
        <p:spPr>
          <a:xfrm>
            <a:off x="0" y="1158765"/>
            <a:ext cx="9144000" cy="4540469"/>
          </a:xfrm>
          <a:prstGeom prst="rect">
            <a:avLst/>
          </a:prstGeom>
        </p:spPr>
      </p:pic>
    </p:spTree>
    <p:extLst>
      <p:ext uri="{BB962C8B-B14F-4D97-AF65-F5344CB8AC3E}">
        <p14:creationId xmlns:p14="http://schemas.microsoft.com/office/powerpoint/2010/main" val="632300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5" name="Picture 4">
            <a:extLst>
              <a:ext uri="{FF2B5EF4-FFF2-40B4-BE49-F238E27FC236}">
                <a16:creationId xmlns:a16="http://schemas.microsoft.com/office/drawing/2014/main" id="{87DB6235-79A3-507A-24A8-8AEDA20F55CB}"/>
              </a:ext>
            </a:extLst>
          </p:cNvPr>
          <p:cNvPicPr>
            <a:picLocks noChangeAspect="1"/>
          </p:cNvPicPr>
          <p:nvPr/>
        </p:nvPicPr>
        <p:blipFill>
          <a:blip r:embed="rId2"/>
          <a:stretch>
            <a:fillRect/>
          </a:stretch>
        </p:blipFill>
        <p:spPr>
          <a:xfrm>
            <a:off x="0" y="1309254"/>
            <a:ext cx="9144000" cy="4239491"/>
          </a:xfrm>
          <a:prstGeom prst="rect">
            <a:avLst/>
          </a:prstGeom>
        </p:spPr>
      </p:pic>
    </p:spTree>
    <p:extLst>
      <p:ext uri="{BB962C8B-B14F-4D97-AF65-F5344CB8AC3E}">
        <p14:creationId xmlns:p14="http://schemas.microsoft.com/office/powerpoint/2010/main" val="3359020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076060" y="-77577"/>
            <a:ext cx="5593701" cy="701464"/>
          </a:xfrm>
        </p:spPr>
        <p:txBody>
          <a:bodyPr>
            <a:noAutofit/>
          </a:bodyPr>
          <a:lstStyle/>
          <a:p>
            <a:pPr defTabSz="914400"/>
            <a:r>
              <a:rPr lang="en-IN" altLang="en-US" sz="3200" b="1" dirty="0">
                <a:solidFill>
                  <a:srgbClr val="C00000"/>
                </a:solidFill>
                <a:latin typeface="+mn-lt"/>
                <a:ea typeface="+mn-ea"/>
                <a:cs typeface="+mn-cs"/>
              </a:rPr>
              <a:t>Bias-Variance </a:t>
            </a:r>
            <a:r>
              <a:rPr lang="en-IN" altLang="en-US" sz="3200" b="1" dirty="0" err="1">
                <a:solidFill>
                  <a:srgbClr val="C00000"/>
                </a:solidFill>
                <a:latin typeface="+mn-lt"/>
                <a:ea typeface="+mn-ea"/>
                <a:cs typeface="+mn-cs"/>
              </a:rPr>
              <a:t>Tradeoff</a:t>
            </a:r>
            <a:endParaRPr lang="en-US" sz="3200" b="1" dirty="0">
              <a:solidFill>
                <a:srgbClr val="C00000"/>
              </a:solidFill>
              <a:latin typeface="+mn-lt"/>
              <a:ea typeface="+mn-ea"/>
              <a:cs typeface="+mn-cs"/>
            </a:endParaRPr>
          </a:p>
        </p:txBody>
      </p:sp>
      <p:pic>
        <p:nvPicPr>
          <p:cNvPr id="4" name="Picture 3">
            <a:extLst>
              <a:ext uri="{FF2B5EF4-FFF2-40B4-BE49-F238E27FC236}">
                <a16:creationId xmlns:a16="http://schemas.microsoft.com/office/drawing/2014/main" id="{79277F6E-DA28-C4FA-AE97-3C4AED574CD8}"/>
              </a:ext>
            </a:extLst>
          </p:cNvPr>
          <p:cNvPicPr>
            <a:picLocks noChangeAspect="1"/>
          </p:cNvPicPr>
          <p:nvPr/>
        </p:nvPicPr>
        <p:blipFill>
          <a:blip r:embed="rId2"/>
          <a:stretch>
            <a:fillRect/>
          </a:stretch>
        </p:blipFill>
        <p:spPr>
          <a:xfrm>
            <a:off x="0" y="413952"/>
            <a:ext cx="9144000" cy="5427012"/>
          </a:xfrm>
          <a:prstGeom prst="rect">
            <a:avLst/>
          </a:prstGeom>
        </p:spPr>
      </p:pic>
      <p:sp>
        <p:nvSpPr>
          <p:cNvPr id="5" name="TextBox 4">
            <a:extLst>
              <a:ext uri="{FF2B5EF4-FFF2-40B4-BE49-F238E27FC236}">
                <a16:creationId xmlns:a16="http://schemas.microsoft.com/office/drawing/2014/main" id="{E9128254-F156-33EB-25C3-3C54AB022402}"/>
              </a:ext>
            </a:extLst>
          </p:cNvPr>
          <p:cNvSpPr txBox="1"/>
          <p:nvPr/>
        </p:nvSpPr>
        <p:spPr>
          <a:xfrm>
            <a:off x="205273" y="5840964"/>
            <a:ext cx="8621486"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C00000"/>
                </a:solidFill>
              </a:rPr>
              <a:t>Central circles represents TRUTH and white diamonds represents predicted values.</a:t>
            </a:r>
          </a:p>
          <a:p>
            <a:pPr marL="285750" indent="-285750">
              <a:buFont typeface="Arial" panose="020B0604020202020204" pitchFamily="34" charset="0"/>
              <a:buChar char="•"/>
            </a:pPr>
            <a:r>
              <a:rPr lang="en-US" b="1" dirty="0">
                <a:solidFill>
                  <a:srgbClr val="C00000"/>
                </a:solidFill>
              </a:rPr>
              <a:t>Inner circle means low bias. Far away from Middle Circle = High Bias</a:t>
            </a:r>
          </a:p>
          <a:p>
            <a:pPr marL="285750" indent="-285750">
              <a:buFont typeface="Arial" panose="020B0604020202020204" pitchFamily="34" charset="0"/>
              <a:buChar char="•"/>
            </a:pPr>
            <a:r>
              <a:rPr lang="en-US" b="1" dirty="0">
                <a:solidFill>
                  <a:srgbClr val="C00000"/>
                </a:solidFill>
              </a:rPr>
              <a:t>When diamonds clustered together = Low Variance, when scattered = High Variance.</a:t>
            </a:r>
          </a:p>
          <a:p>
            <a:endParaRPr lang="en-US" dirty="0"/>
          </a:p>
        </p:txBody>
      </p:sp>
    </p:spTree>
    <p:extLst>
      <p:ext uri="{BB962C8B-B14F-4D97-AF65-F5344CB8AC3E}">
        <p14:creationId xmlns:p14="http://schemas.microsoft.com/office/powerpoint/2010/main" val="3825855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9A373C-AA11-457C-3288-A56DD3B5A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7435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0CFA2F8-29E3-B7FC-5E46-B991D1B91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https://cdn-images-1.medium.com/max/800/1*RQ6ICt_FBSx6mkAsGVwx8g.png">
            <a:extLst>
              <a:ext uri="{FF2B5EF4-FFF2-40B4-BE49-F238E27FC236}">
                <a16:creationId xmlns:a16="http://schemas.microsoft.com/office/drawing/2014/main" id="{1FCF4CB4-28B3-A5BB-EF49-F797D70A7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2387"/>
            <a:ext cx="9237306" cy="427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48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563336" y="0"/>
            <a:ext cx="7886700" cy="560243"/>
          </a:xfrm>
        </p:spPr>
        <p:txBody>
          <a:bodyPr/>
          <a:lstStyle/>
          <a:p>
            <a:pPr algn="ctr"/>
            <a:r>
              <a:rPr lang="en-US" b="1" dirty="0">
                <a:solidFill>
                  <a:srgbClr val="C00000"/>
                </a:solidFill>
                <a:latin typeface="Aharoni" panose="02010803020104030203" pitchFamily="2" charset="-79"/>
                <a:cs typeface="Aharoni" panose="02010803020104030203" pitchFamily="2" charset="-79"/>
              </a:rPr>
              <a:t>Learning Theory</a:t>
            </a:r>
          </a:p>
        </p:txBody>
      </p:sp>
      <p:sp>
        <p:nvSpPr>
          <p:cNvPr id="3" name="Content Placeholder 2">
            <a:extLst>
              <a:ext uri="{FF2B5EF4-FFF2-40B4-BE49-F238E27FC236}">
                <a16:creationId xmlns:a16="http://schemas.microsoft.com/office/drawing/2014/main" id="{728ECB91-808B-57D2-6CC6-00E227D4960C}"/>
              </a:ext>
            </a:extLst>
          </p:cNvPr>
          <p:cNvSpPr>
            <a:spLocks noGrp="1"/>
          </p:cNvSpPr>
          <p:nvPr>
            <p:ph idx="1"/>
          </p:nvPr>
        </p:nvSpPr>
        <p:spPr>
          <a:xfrm>
            <a:off x="179031" y="447869"/>
            <a:ext cx="8785938" cy="6279502"/>
          </a:xfrm>
        </p:spPr>
        <p:txBody>
          <a:bodyPr/>
          <a:lstStyle/>
          <a:p>
            <a:pPr marL="0" indent="0">
              <a:buNone/>
            </a:pPr>
            <a:r>
              <a:rPr lang="en-US" altLang="en-US" dirty="0"/>
              <a:t>Let us begin our mathematical analysis by showing how successful learning can be achieved in a relatively simplified setting.</a:t>
            </a:r>
          </a:p>
          <a:p>
            <a:pPr eaLnBrk="1" fontAlgn="auto" hangingPunct="1">
              <a:spcAft>
                <a:spcPts val="0"/>
              </a:spcAft>
              <a:defRPr/>
            </a:pPr>
            <a:r>
              <a:rPr lang="en-US" dirty="0"/>
              <a:t>Imagine you have just arrived in some small Pacific island. You soon find out that papayas are a significant ingredient in the local diet. However, you have never before tasted papayas. </a:t>
            </a:r>
          </a:p>
          <a:p>
            <a:pPr eaLnBrk="1" fontAlgn="auto" hangingPunct="1">
              <a:spcAft>
                <a:spcPts val="0"/>
              </a:spcAft>
              <a:defRPr/>
            </a:pPr>
            <a:r>
              <a:rPr lang="en-US" b="1" i="1" dirty="0"/>
              <a:t>You have to learn how to predict whether a papaya you see in the market is tasty or not. </a:t>
            </a:r>
          </a:p>
          <a:p>
            <a:pPr eaLnBrk="1" fontAlgn="auto" hangingPunct="1">
              <a:spcAft>
                <a:spcPts val="0"/>
              </a:spcAft>
              <a:defRPr/>
            </a:pPr>
            <a:r>
              <a:rPr lang="en-US" sz="2400" dirty="0"/>
              <a:t>you need to decide which features of a papaya your prediction should be</a:t>
            </a:r>
            <a:br>
              <a:rPr lang="en-US" sz="2400" dirty="0"/>
            </a:br>
            <a:r>
              <a:rPr lang="en-US" sz="2400" dirty="0"/>
              <a:t>based on. </a:t>
            </a:r>
          </a:p>
          <a:p>
            <a:pPr lvl="1" eaLnBrk="1" fontAlgn="auto" hangingPunct="1">
              <a:spcAft>
                <a:spcPts val="0"/>
              </a:spcAft>
              <a:defRPr/>
            </a:pPr>
            <a:r>
              <a:rPr lang="en-US" sz="2000" dirty="0"/>
              <a:t>On the basis of your previous experience with other fruits, you decide</a:t>
            </a:r>
            <a:br>
              <a:rPr lang="en-US" sz="2000" dirty="0"/>
            </a:br>
            <a:r>
              <a:rPr lang="en-US" sz="2000" dirty="0"/>
              <a:t>to use </a:t>
            </a:r>
            <a:r>
              <a:rPr lang="en-US" sz="2000" dirty="0">
                <a:solidFill>
                  <a:srgbClr val="C00000"/>
                </a:solidFill>
              </a:rPr>
              <a:t>two features</a:t>
            </a:r>
            <a:r>
              <a:rPr lang="en-US" sz="2000" dirty="0"/>
              <a:t>: </a:t>
            </a:r>
          </a:p>
          <a:p>
            <a:pPr lvl="2" eaLnBrk="1" fontAlgn="auto" hangingPunct="1">
              <a:spcAft>
                <a:spcPts val="0"/>
              </a:spcAft>
              <a:defRPr/>
            </a:pPr>
            <a:r>
              <a:rPr lang="en-US" sz="1800" b="1" i="1" dirty="0">
                <a:solidFill>
                  <a:srgbClr val="C00000"/>
                </a:solidFill>
              </a:rPr>
              <a:t>the papaya’s color, ranging from dark green, through orange red to dark brown, </a:t>
            </a:r>
          </a:p>
          <a:p>
            <a:pPr lvl="2" eaLnBrk="1" fontAlgn="auto" hangingPunct="1">
              <a:spcAft>
                <a:spcPts val="0"/>
              </a:spcAft>
              <a:defRPr/>
            </a:pPr>
            <a:r>
              <a:rPr lang="en-US" sz="1800" b="1" i="1" dirty="0">
                <a:solidFill>
                  <a:srgbClr val="C00000"/>
                </a:solidFill>
              </a:rPr>
              <a:t>and the papaya’s softness, ranging from rock hard to mushy.</a:t>
            </a:r>
            <a:endParaRPr lang="en-US" sz="1800" dirty="0"/>
          </a:p>
        </p:txBody>
      </p:sp>
      <p:pic>
        <p:nvPicPr>
          <p:cNvPr id="4" name="Picture 3">
            <a:extLst>
              <a:ext uri="{FF2B5EF4-FFF2-40B4-BE49-F238E27FC236}">
                <a16:creationId xmlns:a16="http://schemas.microsoft.com/office/drawing/2014/main" id="{28598264-0913-B348-E165-098C97AC8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860" y="5020275"/>
            <a:ext cx="2129251" cy="181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116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fontScale="90000"/>
          </a:bodyPr>
          <a:lstStyle/>
          <a:p>
            <a:pPr algn="ctr"/>
            <a:r>
              <a:rPr lang="en-US" b="1" dirty="0"/>
              <a:t>A Formal Model The Statistical Learning Framework</a:t>
            </a:r>
            <a:endParaRPr lang="en-US" b="1" dirty="0">
              <a:solidFill>
                <a:srgbClr val="C00000"/>
              </a:solidFill>
              <a:latin typeface="Aharoni" panose="02010803020104030203" pitchFamily="2" charset="-79"/>
              <a:cs typeface="Aharoni" panose="02010803020104030203" pitchFamily="2" charset="-79"/>
            </a:endParaRPr>
          </a:p>
        </p:txBody>
      </p:sp>
      <p:pic>
        <p:nvPicPr>
          <p:cNvPr id="4" name="Content Placeholder 3">
            <a:extLst>
              <a:ext uri="{FF2B5EF4-FFF2-40B4-BE49-F238E27FC236}">
                <a16:creationId xmlns:a16="http://schemas.microsoft.com/office/drawing/2014/main" id="{6D87114B-A308-7431-87E9-DC4BECC933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008" y="909962"/>
            <a:ext cx="9011983" cy="38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0BB630C-562C-B5DB-A8F6-A2E8A5355DE8}"/>
              </a:ext>
            </a:extLst>
          </p:cNvPr>
          <p:cNvSpPr txBox="1"/>
          <p:nvPr/>
        </p:nvSpPr>
        <p:spPr>
          <a:xfrm>
            <a:off x="755780" y="5010539"/>
            <a:ext cx="7688424" cy="646331"/>
          </a:xfrm>
          <a:prstGeom prst="rect">
            <a:avLst/>
          </a:prstGeom>
          <a:noFill/>
        </p:spPr>
        <p:txBody>
          <a:bodyPr wrap="square" rtlCol="0">
            <a:spAutoFit/>
          </a:bodyPr>
          <a:lstStyle/>
          <a:p>
            <a:r>
              <a:rPr lang="en-US" dirty="0"/>
              <a:t>X (Input) Domain Set</a:t>
            </a:r>
          </a:p>
          <a:p>
            <a:r>
              <a:rPr lang="en-US" dirty="0"/>
              <a:t>Y (Target) Label Set</a:t>
            </a:r>
          </a:p>
        </p:txBody>
      </p:sp>
    </p:spTree>
    <p:extLst>
      <p:ext uri="{BB962C8B-B14F-4D97-AF65-F5344CB8AC3E}">
        <p14:creationId xmlns:p14="http://schemas.microsoft.com/office/powerpoint/2010/main" val="338447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58477" y="243772"/>
            <a:ext cx="8627045" cy="301840"/>
          </a:xfrm>
        </p:spPr>
        <p:txBody>
          <a:bodyPr>
            <a:normAutofit fontScale="90000"/>
          </a:bodyPr>
          <a:lstStyle/>
          <a:p>
            <a:pPr algn="ctr"/>
            <a:r>
              <a:rPr lang="en-US" sz="2800" b="1" i="0" dirty="0">
                <a:solidFill>
                  <a:srgbClr val="C00000"/>
                </a:solidFill>
                <a:effectLst/>
                <a:latin typeface="erdana"/>
              </a:rPr>
              <a:t>What is Machine learning?</a:t>
            </a:r>
            <a:br>
              <a:rPr lang="en-US" sz="1400" dirty="0"/>
            </a:br>
            <a:endParaRPr lang="en-US" sz="2700" b="1" dirty="0"/>
          </a:p>
        </p:txBody>
      </p:sp>
      <p:sp>
        <p:nvSpPr>
          <p:cNvPr id="4" name="TextBox 3">
            <a:extLst>
              <a:ext uri="{FF2B5EF4-FFF2-40B4-BE49-F238E27FC236}">
                <a16:creationId xmlns:a16="http://schemas.microsoft.com/office/drawing/2014/main" id="{BCDEFD8D-0A48-60C1-B96C-6F025D4DE9E0}"/>
              </a:ext>
            </a:extLst>
          </p:cNvPr>
          <p:cNvSpPr txBox="1"/>
          <p:nvPr/>
        </p:nvSpPr>
        <p:spPr>
          <a:xfrm>
            <a:off x="408373" y="394692"/>
            <a:ext cx="8327254" cy="3785652"/>
          </a:xfrm>
          <a:prstGeom prst="rect">
            <a:avLst/>
          </a:prstGeom>
          <a:noFill/>
        </p:spPr>
        <p:txBody>
          <a:bodyPr wrap="square" rtlCol="0">
            <a:spAutoFit/>
          </a:bodyPr>
          <a:lstStyle/>
          <a:p>
            <a:r>
              <a:rPr lang="en-US" sz="2000" b="1" dirty="0">
                <a:solidFill>
                  <a:srgbClr val="C00000"/>
                </a:solidFill>
              </a:rPr>
              <a:t>Machine Learning </a:t>
            </a:r>
            <a:r>
              <a:rPr lang="en-US" sz="2000" b="1" dirty="0"/>
              <a:t>was coined in 1959 by Arthur Samuel, an American </a:t>
            </a:r>
            <a:r>
              <a:rPr lang="en-US" sz="2000" b="1" dirty="0" err="1"/>
              <a:t>IBMer</a:t>
            </a:r>
            <a:r>
              <a:rPr lang="en-US" sz="2000" b="1" dirty="0"/>
              <a:t> and pioneer in the field of computer gaming and artificial intelligence. </a:t>
            </a:r>
          </a:p>
          <a:p>
            <a:endParaRPr lang="en-US" sz="2000" b="1" dirty="0"/>
          </a:p>
          <a:p>
            <a:r>
              <a:rPr lang="en-US" sz="2000" b="1" dirty="0">
                <a:solidFill>
                  <a:srgbClr val="0070C0"/>
                </a:solidFill>
              </a:rPr>
              <a:t>“Machine learning is the science of getting computers to perform tasks without being explicitly programmed.”</a:t>
            </a:r>
          </a:p>
          <a:p>
            <a:endParaRPr lang="en-US" sz="2000" b="1" dirty="0"/>
          </a:p>
          <a:p>
            <a:r>
              <a:rPr lang="en-US" sz="2000" b="1" dirty="0"/>
              <a:t>It’s a subset of AI which uses statistical methods to enable machines to improve with experience. </a:t>
            </a:r>
          </a:p>
          <a:p>
            <a:endParaRPr lang="en-US" sz="2000" b="1" dirty="0"/>
          </a:p>
          <a:p>
            <a:r>
              <a:rPr lang="en-US" sz="2000" b="1" dirty="0"/>
              <a:t>Machine learning involves computers discovering how they can act without being explicitly programmed to do so. It involves computers learning from data provided so that they carry out certain tasks.</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919E58B-0672-26BA-E6EA-389EC16A352C}"/>
              </a:ext>
            </a:extLst>
          </p:cNvPr>
          <p:cNvPicPr>
            <a:picLocks noChangeAspect="1"/>
          </p:cNvPicPr>
          <p:nvPr/>
        </p:nvPicPr>
        <p:blipFill>
          <a:blip r:embed="rId2"/>
          <a:stretch>
            <a:fillRect/>
          </a:stretch>
        </p:blipFill>
        <p:spPr>
          <a:xfrm>
            <a:off x="1429625" y="4166855"/>
            <a:ext cx="5829592" cy="2691145"/>
          </a:xfrm>
          <a:prstGeom prst="rect">
            <a:avLst/>
          </a:prstGeom>
        </p:spPr>
      </p:pic>
    </p:spTree>
    <p:extLst>
      <p:ext uri="{BB962C8B-B14F-4D97-AF65-F5344CB8AC3E}">
        <p14:creationId xmlns:p14="http://schemas.microsoft.com/office/powerpoint/2010/main" val="176476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fontScale="90000"/>
          </a:bodyPr>
          <a:lstStyle/>
          <a:p>
            <a:pPr algn="ctr"/>
            <a:r>
              <a:rPr lang="en-US" b="1" dirty="0"/>
              <a:t>A Formal Model The Statistical Learning Framework</a:t>
            </a:r>
            <a:endParaRPr lang="en-US" b="1" dirty="0">
              <a:solidFill>
                <a:srgbClr val="C00000"/>
              </a:solidFill>
              <a:latin typeface="Aharoni" panose="02010803020104030203" pitchFamily="2" charset="-79"/>
              <a:cs typeface="Aharoni" panose="02010803020104030203" pitchFamily="2" charset="-79"/>
            </a:endParaRPr>
          </a:p>
        </p:txBody>
      </p:sp>
      <p:pic>
        <p:nvPicPr>
          <p:cNvPr id="5" name="Picture 3">
            <a:extLst>
              <a:ext uri="{FF2B5EF4-FFF2-40B4-BE49-F238E27FC236}">
                <a16:creationId xmlns:a16="http://schemas.microsoft.com/office/drawing/2014/main" id="{13B35B1B-F8AD-8AAC-EFFA-8FBBC87873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475" y="989988"/>
            <a:ext cx="8655050" cy="107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9FB856E2-C6A1-5CB5-4EE5-CF8C55312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066857"/>
            <a:ext cx="8655050" cy="114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5CC3DC4-5B06-8CC7-D04D-FD45EA482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16" y="3563589"/>
            <a:ext cx="8798767" cy="93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917C49-D71C-9F96-BF9C-516B1D1CB707}"/>
              </a:ext>
            </a:extLst>
          </p:cNvPr>
          <p:cNvSpPr txBox="1"/>
          <p:nvPr/>
        </p:nvSpPr>
        <p:spPr>
          <a:xfrm>
            <a:off x="755780" y="5010539"/>
            <a:ext cx="7688424" cy="923330"/>
          </a:xfrm>
          <a:prstGeom prst="rect">
            <a:avLst/>
          </a:prstGeom>
          <a:noFill/>
        </p:spPr>
        <p:txBody>
          <a:bodyPr wrap="square" rtlCol="0">
            <a:spAutoFit/>
          </a:bodyPr>
          <a:lstStyle/>
          <a:p>
            <a:r>
              <a:rPr lang="en-US" dirty="0"/>
              <a:t>X+Y (Input + Target combined) = Training Set S</a:t>
            </a:r>
          </a:p>
          <a:p>
            <a:endParaRPr lang="en-US" dirty="0"/>
          </a:p>
          <a:p>
            <a:r>
              <a:rPr lang="en-US" dirty="0"/>
              <a:t>                         is hypothesis or Model or Classification Rule</a:t>
            </a:r>
          </a:p>
        </p:txBody>
      </p:sp>
      <p:pic>
        <p:nvPicPr>
          <p:cNvPr id="8" name="Picture 7">
            <a:extLst>
              <a:ext uri="{FF2B5EF4-FFF2-40B4-BE49-F238E27FC236}">
                <a16:creationId xmlns:a16="http://schemas.microsoft.com/office/drawing/2014/main" id="{32E9BAB6-1F55-FF93-4FF8-610A0302D9AB}"/>
              </a:ext>
            </a:extLst>
          </p:cNvPr>
          <p:cNvPicPr>
            <a:picLocks noChangeAspect="1"/>
          </p:cNvPicPr>
          <p:nvPr/>
        </p:nvPicPr>
        <p:blipFill>
          <a:blip r:embed="rId5"/>
          <a:stretch>
            <a:fillRect/>
          </a:stretch>
        </p:blipFill>
        <p:spPr>
          <a:xfrm>
            <a:off x="4419600" y="3314700"/>
            <a:ext cx="304800" cy="228600"/>
          </a:xfrm>
          <a:prstGeom prst="rect">
            <a:avLst/>
          </a:prstGeom>
        </p:spPr>
      </p:pic>
      <p:pic>
        <p:nvPicPr>
          <p:cNvPr id="10" name="Picture 9">
            <a:extLst>
              <a:ext uri="{FF2B5EF4-FFF2-40B4-BE49-F238E27FC236}">
                <a16:creationId xmlns:a16="http://schemas.microsoft.com/office/drawing/2014/main" id="{77D4ACD6-2FA8-2BC8-BD91-56EDED7F2FCF}"/>
              </a:ext>
            </a:extLst>
          </p:cNvPr>
          <p:cNvPicPr>
            <a:picLocks noChangeAspect="1"/>
          </p:cNvPicPr>
          <p:nvPr/>
        </p:nvPicPr>
        <p:blipFill>
          <a:blip r:embed="rId5"/>
          <a:stretch>
            <a:fillRect/>
          </a:stretch>
        </p:blipFill>
        <p:spPr>
          <a:xfrm>
            <a:off x="4419600" y="3314700"/>
            <a:ext cx="304800" cy="228600"/>
          </a:xfrm>
          <a:prstGeom prst="rect">
            <a:avLst/>
          </a:prstGeom>
        </p:spPr>
      </p:pic>
      <p:pic>
        <p:nvPicPr>
          <p:cNvPr id="12" name="Picture 11">
            <a:extLst>
              <a:ext uri="{FF2B5EF4-FFF2-40B4-BE49-F238E27FC236}">
                <a16:creationId xmlns:a16="http://schemas.microsoft.com/office/drawing/2014/main" id="{C852041D-2122-726C-F342-949E3B4205F1}"/>
              </a:ext>
            </a:extLst>
          </p:cNvPr>
          <p:cNvPicPr>
            <a:picLocks noChangeAspect="1"/>
          </p:cNvPicPr>
          <p:nvPr/>
        </p:nvPicPr>
        <p:blipFill>
          <a:blip r:embed="rId6"/>
          <a:stretch>
            <a:fillRect/>
          </a:stretch>
        </p:blipFill>
        <p:spPr>
          <a:xfrm>
            <a:off x="4419600" y="3295650"/>
            <a:ext cx="304800" cy="266700"/>
          </a:xfrm>
          <a:prstGeom prst="rect">
            <a:avLst/>
          </a:prstGeom>
        </p:spPr>
      </p:pic>
      <p:pic>
        <p:nvPicPr>
          <p:cNvPr id="16" name="Picture 15">
            <a:extLst>
              <a:ext uri="{FF2B5EF4-FFF2-40B4-BE49-F238E27FC236}">
                <a16:creationId xmlns:a16="http://schemas.microsoft.com/office/drawing/2014/main" id="{CF29CD9F-F7C9-1659-1575-4896CC9F4C42}"/>
              </a:ext>
            </a:extLst>
          </p:cNvPr>
          <p:cNvPicPr>
            <a:picLocks noChangeAspect="1"/>
          </p:cNvPicPr>
          <p:nvPr/>
        </p:nvPicPr>
        <p:blipFill>
          <a:blip r:embed="rId7"/>
          <a:stretch>
            <a:fillRect/>
          </a:stretch>
        </p:blipFill>
        <p:spPr>
          <a:xfrm>
            <a:off x="755780" y="5572737"/>
            <a:ext cx="1276350" cy="295275"/>
          </a:xfrm>
          <a:prstGeom prst="rect">
            <a:avLst/>
          </a:prstGeom>
        </p:spPr>
      </p:pic>
    </p:spTree>
    <p:extLst>
      <p:ext uri="{BB962C8B-B14F-4D97-AF65-F5344CB8AC3E}">
        <p14:creationId xmlns:p14="http://schemas.microsoft.com/office/powerpoint/2010/main" val="519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fontScale="90000"/>
          </a:bodyPr>
          <a:lstStyle/>
          <a:p>
            <a:pPr algn="ctr"/>
            <a:r>
              <a:rPr lang="en-US" b="1" dirty="0"/>
              <a:t>A Formal Model The Statistical Learning Framework</a:t>
            </a:r>
            <a:endParaRPr lang="en-US" b="1" dirty="0">
              <a:solidFill>
                <a:srgbClr val="C00000"/>
              </a:solidFill>
              <a:latin typeface="Aharoni" panose="02010803020104030203" pitchFamily="2" charset="-79"/>
              <a:cs typeface="Aharoni" panose="02010803020104030203" pitchFamily="2" charset="-79"/>
            </a:endParaRPr>
          </a:p>
        </p:txBody>
      </p:sp>
      <p:pic>
        <p:nvPicPr>
          <p:cNvPr id="4" name="Content Placeholder 3">
            <a:extLst>
              <a:ext uri="{FF2B5EF4-FFF2-40B4-BE49-F238E27FC236}">
                <a16:creationId xmlns:a16="http://schemas.microsoft.com/office/drawing/2014/main" id="{E4DC1032-9622-57BE-30E1-8B69BF7F70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475" y="1420257"/>
            <a:ext cx="8655050" cy="401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1BBDC66A-E533-41C7-0430-D86E29F9ABEB}"/>
              </a:ext>
            </a:extLst>
          </p:cNvPr>
          <p:cNvSpPr txBox="1"/>
          <p:nvPr/>
        </p:nvSpPr>
        <p:spPr>
          <a:xfrm>
            <a:off x="895739" y="895739"/>
            <a:ext cx="7035281" cy="369332"/>
          </a:xfrm>
          <a:prstGeom prst="rect">
            <a:avLst/>
          </a:prstGeom>
          <a:noFill/>
        </p:spPr>
        <p:txBody>
          <a:bodyPr wrap="square" rtlCol="0">
            <a:spAutoFit/>
          </a:bodyPr>
          <a:lstStyle/>
          <a:p>
            <a:r>
              <a:rPr lang="en-US" dirty="0"/>
              <a:t>Input X came from Universe / environment (Distribution) and is called D</a:t>
            </a:r>
          </a:p>
        </p:txBody>
      </p:sp>
      <p:sp>
        <p:nvSpPr>
          <p:cNvPr id="5" name="TextBox 4">
            <a:extLst>
              <a:ext uri="{FF2B5EF4-FFF2-40B4-BE49-F238E27FC236}">
                <a16:creationId xmlns:a16="http://schemas.microsoft.com/office/drawing/2014/main" id="{D0F6CD51-AB08-0D9D-658C-DE28A3E924C1}"/>
              </a:ext>
            </a:extLst>
          </p:cNvPr>
          <p:cNvSpPr txBox="1"/>
          <p:nvPr/>
        </p:nvSpPr>
        <p:spPr>
          <a:xfrm>
            <a:off x="628651" y="5691673"/>
            <a:ext cx="7886700" cy="1200329"/>
          </a:xfrm>
          <a:prstGeom prst="rect">
            <a:avLst/>
          </a:prstGeom>
          <a:noFill/>
        </p:spPr>
        <p:txBody>
          <a:bodyPr wrap="square" rtlCol="0">
            <a:spAutoFit/>
          </a:bodyPr>
          <a:lstStyle/>
          <a:p>
            <a:r>
              <a:rPr lang="en-US" dirty="0"/>
              <a:t>f is called true learning function</a:t>
            </a:r>
          </a:p>
          <a:p>
            <a:r>
              <a:rPr lang="en-US" dirty="0"/>
              <a:t>True function f and distribution D is unknown to trainer.</a:t>
            </a:r>
          </a:p>
          <a:p>
            <a:r>
              <a:rPr lang="en-US" dirty="0"/>
              <a:t>Trainer only knows only input X and hypothesis h</a:t>
            </a:r>
          </a:p>
          <a:p>
            <a:r>
              <a:rPr lang="en-US" dirty="0"/>
              <a:t>If h=f, best case i.e. correct prediction</a:t>
            </a:r>
          </a:p>
        </p:txBody>
      </p:sp>
    </p:spTree>
    <p:extLst>
      <p:ext uri="{BB962C8B-B14F-4D97-AF65-F5344CB8AC3E}">
        <p14:creationId xmlns:p14="http://schemas.microsoft.com/office/powerpoint/2010/main" val="3082181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244475" y="25119"/>
            <a:ext cx="8388436" cy="560243"/>
          </a:xfrm>
        </p:spPr>
        <p:txBody>
          <a:bodyPr>
            <a:normAutofit fontScale="90000"/>
          </a:bodyPr>
          <a:lstStyle/>
          <a:p>
            <a:pPr algn="ctr"/>
            <a:r>
              <a:rPr lang="en-US" b="1" dirty="0"/>
              <a:t>A Formal Model The Statistical Learning Framework</a:t>
            </a:r>
            <a:endParaRPr lang="en-US" b="1" dirty="0">
              <a:solidFill>
                <a:srgbClr val="C00000"/>
              </a:solidFill>
              <a:latin typeface="Aharoni" panose="02010803020104030203" pitchFamily="2" charset="-79"/>
              <a:cs typeface="Aharoni" panose="02010803020104030203" pitchFamily="2" charset="-79"/>
            </a:endParaRPr>
          </a:p>
        </p:txBody>
      </p:sp>
      <p:pic>
        <p:nvPicPr>
          <p:cNvPr id="4" name="Content Placeholder 3">
            <a:extLst>
              <a:ext uri="{FF2B5EF4-FFF2-40B4-BE49-F238E27FC236}">
                <a16:creationId xmlns:a16="http://schemas.microsoft.com/office/drawing/2014/main" id="{7E31303C-0E05-6389-C4C7-DCC8F3C007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160" y="585362"/>
            <a:ext cx="8655050" cy="163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EE10173-2A7C-08CD-64D7-1D894A70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43" y="2638413"/>
            <a:ext cx="8655050" cy="13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BB62187-ED56-BC4E-92C3-1955A15AE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60" y="4743191"/>
            <a:ext cx="8610298" cy="13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406EBF9-ADC6-04D4-FEC9-FA0879BA8002}"/>
              </a:ext>
            </a:extLst>
          </p:cNvPr>
          <p:cNvSpPr txBox="1"/>
          <p:nvPr/>
        </p:nvSpPr>
        <p:spPr>
          <a:xfrm>
            <a:off x="909734" y="2269081"/>
            <a:ext cx="7324531" cy="369332"/>
          </a:xfrm>
          <a:prstGeom prst="rect">
            <a:avLst/>
          </a:prstGeom>
          <a:noFill/>
        </p:spPr>
        <p:txBody>
          <a:bodyPr wrap="square" rtlCol="0">
            <a:spAutoFit/>
          </a:bodyPr>
          <a:lstStyle/>
          <a:p>
            <a:r>
              <a:rPr lang="en-US" b="1" dirty="0"/>
              <a:t>Distribution D is unknown, h(x) is output of our model, f(x) is target </a:t>
            </a:r>
          </a:p>
        </p:txBody>
      </p:sp>
      <p:sp>
        <p:nvSpPr>
          <p:cNvPr id="5" name="TextBox 4">
            <a:extLst>
              <a:ext uri="{FF2B5EF4-FFF2-40B4-BE49-F238E27FC236}">
                <a16:creationId xmlns:a16="http://schemas.microsoft.com/office/drawing/2014/main" id="{009894F5-B094-D3E2-BFE8-46542A619DAC}"/>
              </a:ext>
            </a:extLst>
          </p:cNvPr>
          <p:cNvSpPr txBox="1"/>
          <p:nvPr/>
        </p:nvSpPr>
        <p:spPr>
          <a:xfrm>
            <a:off x="244475" y="4198776"/>
            <a:ext cx="7537256" cy="369332"/>
          </a:xfrm>
          <a:prstGeom prst="rect">
            <a:avLst/>
          </a:prstGeom>
          <a:noFill/>
        </p:spPr>
        <p:txBody>
          <a:bodyPr wrap="square" rtlCol="0">
            <a:spAutoFit/>
          </a:bodyPr>
          <a:lstStyle/>
          <a:p>
            <a:r>
              <a:rPr lang="en-US" b="1" dirty="0"/>
              <a:t>L is Loss function (true error) and is unknown</a:t>
            </a:r>
          </a:p>
        </p:txBody>
      </p:sp>
    </p:spTree>
    <p:extLst>
      <p:ext uri="{BB962C8B-B14F-4D97-AF65-F5344CB8AC3E}">
        <p14:creationId xmlns:p14="http://schemas.microsoft.com/office/powerpoint/2010/main" val="121634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fontScale="90000"/>
          </a:bodyPr>
          <a:lstStyle/>
          <a:p>
            <a:pPr algn="ctr"/>
            <a:r>
              <a:rPr lang="en-US" b="1" dirty="0"/>
              <a:t>A Formal Model The Statistical Learning Framework</a:t>
            </a:r>
            <a:endParaRPr lang="en-US" b="1" dirty="0">
              <a:solidFill>
                <a:srgbClr val="C00000"/>
              </a:solidFill>
              <a:latin typeface="Aharoni" panose="02010803020104030203" pitchFamily="2" charset="-79"/>
              <a:cs typeface="Aharoni" panose="02010803020104030203" pitchFamily="2" charset="-79"/>
            </a:endParaRPr>
          </a:p>
        </p:txBody>
      </p:sp>
      <p:pic>
        <p:nvPicPr>
          <p:cNvPr id="4" name="Content Placeholder 3">
            <a:extLst>
              <a:ext uri="{FF2B5EF4-FFF2-40B4-BE49-F238E27FC236}">
                <a16:creationId xmlns:a16="http://schemas.microsoft.com/office/drawing/2014/main" id="{982D9BCB-6C7D-BCF9-2B72-AC947B8149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30" y="1403742"/>
            <a:ext cx="8655050" cy="101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E1B4F4-08B0-4FD2-D239-527AB4C37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30" y="2930238"/>
            <a:ext cx="8655050" cy="132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1774B0B-842F-C0FF-363C-5FF5D0B3AA5A}"/>
              </a:ext>
            </a:extLst>
          </p:cNvPr>
          <p:cNvSpPr txBox="1"/>
          <p:nvPr/>
        </p:nvSpPr>
        <p:spPr>
          <a:xfrm>
            <a:off x="802433" y="2556588"/>
            <a:ext cx="6176865" cy="373650"/>
          </a:xfrm>
          <a:prstGeom prst="rect">
            <a:avLst/>
          </a:prstGeom>
          <a:noFill/>
        </p:spPr>
        <p:txBody>
          <a:bodyPr wrap="square" rtlCol="0">
            <a:spAutoFit/>
          </a:bodyPr>
          <a:lstStyle/>
          <a:p>
            <a:r>
              <a:rPr lang="en-US" dirty="0"/>
              <a:t>f is true learning function</a:t>
            </a:r>
          </a:p>
        </p:txBody>
      </p:sp>
    </p:spTree>
    <p:extLst>
      <p:ext uri="{BB962C8B-B14F-4D97-AF65-F5344CB8AC3E}">
        <p14:creationId xmlns:p14="http://schemas.microsoft.com/office/powerpoint/2010/main" val="426738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a:bodyPr>
          <a:lstStyle/>
          <a:p>
            <a:pPr algn="ctr"/>
            <a:r>
              <a:rPr lang="en-IN" altLang="en-US" b="1" dirty="0">
                <a:solidFill>
                  <a:srgbClr val="FF0000"/>
                </a:solidFill>
              </a:rPr>
              <a:t>Sample Error</a:t>
            </a:r>
            <a:r>
              <a:rPr lang="en-IN" altLang="en-US" b="1" dirty="0"/>
              <a:t> and True Error</a:t>
            </a:r>
            <a:endParaRPr lang="en-US" b="1" dirty="0">
              <a:solidFill>
                <a:srgbClr val="C00000"/>
              </a:solidFill>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E61568E0-6B98-D1A4-217E-0E805EE24E0E}"/>
              </a:ext>
            </a:extLst>
          </p:cNvPr>
          <p:cNvSpPr>
            <a:spLocks noGrp="1"/>
          </p:cNvSpPr>
          <p:nvPr>
            <p:ph idx="1"/>
          </p:nvPr>
        </p:nvSpPr>
        <p:spPr>
          <a:xfrm>
            <a:off x="293786" y="578498"/>
            <a:ext cx="8943520" cy="1381579"/>
          </a:xfrm>
        </p:spPr>
        <p:txBody>
          <a:bodyPr>
            <a:normAutofit lnSpcReduction="10000"/>
          </a:bodyPr>
          <a:lstStyle/>
          <a:p>
            <a:pPr marL="0" indent="0" eaLnBrk="1" hangingPunct="1">
              <a:buNone/>
            </a:pPr>
            <a:endParaRPr lang="en-IN" altLang="en-US" dirty="0"/>
          </a:p>
          <a:p>
            <a:pPr marL="0" indent="0" eaLnBrk="1" hangingPunct="1">
              <a:buNone/>
            </a:pPr>
            <a:endParaRPr lang="en-IN" altLang="en-US" dirty="0"/>
          </a:p>
          <a:p>
            <a:pPr marL="0" indent="0" eaLnBrk="1" hangingPunct="1">
              <a:buNone/>
            </a:pPr>
            <a:r>
              <a:rPr lang="en-IN" altLang="en-US" dirty="0"/>
              <a:t>The </a:t>
            </a:r>
            <a:r>
              <a:rPr lang="en-IN" altLang="en-US" b="1" i="1" dirty="0">
                <a:solidFill>
                  <a:srgbClr val="FF0000"/>
                </a:solidFill>
              </a:rPr>
              <a:t>sample error </a:t>
            </a:r>
            <a:r>
              <a:rPr lang="en-IN" altLang="en-US" dirty="0"/>
              <a:t>of a hypothesis with respect to some sample </a:t>
            </a:r>
            <a:r>
              <a:rPr lang="en-IN" altLang="en-US" i="1" dirty="0"/>
              <a:t>S </a:t>
            </a:r>
            <a:r>
              <a:rPr lang="en-IN" altLang="en-US" dirty="0"/>
              <a:t>of instances drawn from X is the fraction of </a:t>
            </a:r>
            <a:r>
              <a:rPr lang="en-IN" altLang="en-US" i="1" dirty="0"/>
              <a:t>S </a:t>
            </a:r>
            <a:r>
              <a:rPr lang="en-IN" altLang="en-US" dirty="0"/>
              <a:t>that it misclassifies:</a:t>
            </a:r>
          </a:p>
        </p:txBody>
      </p:sp>
      <p:pic>
        <p:nvPicPr>
          <p:cNvPr id="7" name="Picture 2">
            <a:extLst>
              <a:ext uri="{FF2B5EF4-FFF2-40B4-BE49-F238E27FC236}">
                <a16:creationId xmlns:a16="http://schemas.microsoft.com/office/drawing/2014/main" id="{6F15F1B6-475A-4C0A-9679-75F2557ED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 y="2278128"/>
            <a:ext cx="8943521"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0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a:bodyPr>
          <a:lstStyle/>
          <a:p>
            <a:pPr algn="ctr"/>
            <a:r>
              <a:rPr lang="en-IN" altLang="en-US" b="1" dirty="0"/>
              <a:t>Sample Error and </a:t>
            </a:r>
            <a:r>
              <a:rPr lang="en-IN" altLang="en-US" b="1" dirty="0">
                <a:solidFill>
                  <a:srgbClr val="FF0000"/>
                </a:solidFill>
              </a:rPr>
              <a:t>True Error</a:t>
            </a:r>
            <a:endParaRPr lang="en-US" b="1" dirty="0">
              <a:solidFill>
                <a:srgbClr val="FF0000"/>
              </a:solidFill>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E61568E0-6B98-D1A4-217E-0E805EE24E0E}"/>
              </a:ext>
            </a:extLst>
          </p:cNvPr>
          <p:cNvSpPr>
            <a:spLocks noGrp="1"/>
          </p:cNvSpPr>
          <p:nvPr>
            <p:ph idx="1"/>
          </p:nvPr>
        </p:nvSpPr>
        <p:spPr>
          <a:xfrm>
            <a:off x="293786" y="578498"/>
            <a:ext cx="8943520" cy="1381579"/>
          </a:xfrm>
        </p:spPr>
        <p:txBody>
          <a:bodyPr>
            <a:normAutofit/>
          </a:bodyPr>
          <a:lstStyle/>
          <a:p>
            <a:pPr marL="0" indent="0" eaLnBrk="1" hangingPunct="1">
              <a:buNone/>
            </a:pPr>
            <a:endParaRPr lang="en-IN" altLang="en-US" dirty="0"/>
          </a:p>
          <a:p>
            <a:pPr marL="0" indent="0" eaLnBrk="1" hangingPunct="1">
              <a:buNone/>
            </a:pPr>
            <a:endParaRPr lang="en-IN" altLang="en-US" dirty="0"/>
          </a:p>
        </p:txBody>
      </p:sp>
      <p:sp>
        <p:nvSpPr>
          <p:cNvPr id="4" name="TextBox 3">
            <a:extLst>
              <a:ext uri="{FF2B5EF4-FFF2-40B4-BE49-F238E27FC236}">
                <a16:creationId xmlns:a16="http://schemas.microsoft.com/office/drawing/2014/main" id="{3DB36460-F297-3276-5D92-B24896018DCF}"/>
              </a:ext>
            </a:extLst>
          </p:cNvPr>
          <p:cNvSpPr txBox="1"/>
          <p:nvPr/>
        </p:nvSpPr>
        <p:spPr>
          <a:xfrm>
            <a:off x="415212" y="677076"/>
            <a:ext cx="8336901" cy="1200329"/>
          </a:xfrm>
          <a:prstGeom prst="rect">
            <a:avLst/>
          </a:prstGeom>
          <a:noFill/>
        </p:spPr>
        <p:txBody>
          <a:bodyPr wrap="square">
            <a:spAutoFit/>
          </a:bodyPr>
          <a:lstStyle/>
          <a:p>
            <a:pPr eaLnBrk="1" hangingPunct="1"/>
            <a:r>
              <a:rPr lang="en-IN" altLang="en-US" sz="2400" dirty="0"/>
              <a:t>The </a:t>
            </a:r>
            <a:r>
              <a:rPr lang="en-IN" altLang="en-US" sz="2400" b="1" i="1" dirty="0">
                <a:solidFill>
                  <a:srgbClr val="FF0000"/>
                </a:solidFill>
              </a:rPr>
              <a:t>true error </a:t>
            </a:r>
            <a:r>
              <a:rPr lang="en-IN" altLang="en-US" sz="2400" dirty="0"/>
              <a:t>of a hypothesis is the </a:t>
            </a:r>
            <a:r>
              <a:rPr lang="en-IN" altLang="en-US" sz="2400" dirty="0">
                <a:solidFill>
                  <a:srgbClr val="FF0000"/>
                </a:solidFill>
              </a:rPr>
              <a:t>probability</a:t>
            </a:r>
            <a:r>
              <a:rPr lang="en-IN" altLang="en-US" sz="2400" dirty="0"/>
              <a:t> that it will misclassify a single randomly drawn instance from the distribution </a:t>
            </a:r>
            <a:r>
              <a:rPr lang="en-IN" altLang="en-US" sz="2400" b="1" i="1" dirty="0"/>
              <a:t>D.</a:t>
            </a:r>
            <a:endParaRPr lang="en-IN" altLang="en-US" sz="2400" dirty="0"/>
          </a:p>
        </p:txBody>
      </p:sp>
      <p:pic>
        <p:nvPicPr>
          <p:cNvPr id="5" name="Picture 2">
            <a:extLst>
              <a:ext uri="{FF2B5EF4-FFF2-40B4-BE49-F238E27FC236}">
                <a16:creationId xmlns:a16="http://schemas.microsoft.com/office/drawing/2014/main" id="{4E0C1C93-F413-9C5F-629E-58C64A7ED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8" y="1960077"/>
            <a:ext cx="8836090" cy="191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6F6D82A0-564F-04B8-6AF0-805597CC9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8" y="3873760"/>
            <a:ext cx="8836090" cy="82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35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628650" y="18255"/>
            <a:ext cx="7886700" cy="560243"/>
          </a:xfrm>
        </p:spPr>
        <p:txBody>
          <a:bodyPr>
            <a:normAutofit/>
          </a:bodyPr>
          <a:lstStyle/>
          <a:p>
            <a:pPr algn="ctr"/>
            <a:r>
              <a:rPr lang="en-IN" altLang="en-US" b="1" dirty="0"/>
              <a:t>Sample Error and True Error</a:t>
            </a:r>
            <a:endParaRPr lang="en-US" b="1" dirty="0">
              <a:solidFill>
                <a:srgbClr val="C00000"/>
              </a:solidFill>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E61568E0-6B98-D1A4-217E-0E805EE24E0E}"/>
              </a:ext>
            </a:extLst>
          </p:cNvPr>
          <p:cNvSpPr>
            <a:spLocks noGrp="1"/>
          </p:cNvSpPr>
          <p:nvPr>
            <p:ph idx="1"/>
          </p:nvPr>
        </p:nvSpPr>
        <p:spPr>
          <a:xfrm>
            <a:off x="293786" y="578498"/>
            <a:ext cx="8943520" cy="1381579"/>
          </a:xfrm>
        </p:spPr>
        <p:txBody>
          <a:bodyPr>
            <a:normAutofit/>
          </a:bodyPr>
          <a:lstStyle/>
          <a:p>
            <a:pPr marL="0" indent="0" eaLnBrk="1" hangingPunct="1">
              <a:buNone/>
            </a:pPr>
            <a:endParaRPr lang="en-IN" altLang="en-US" dirty="0"/>
          </a:p>
          <a:p>
            <a:pPr marL="0" indent="0" eaLnBrk="1" hangingPunct="1">
              <a:buNone/>
            </a:pPr>
            <a:endParaRPr lang="en-IN" altLang="en-US" dirty="0"/>
          </a:p>
        </p:txBody>
      </p:sp>
      <p:pic>
        <p:nvPicPr>
          <p:cNvPr id="3" name="Picture 2">
            <a:extLst>
              <a:ext uri="{FF2B5EF4-FFF2-40B4-BE49-F238E27FC236}">
                <a16:creationId xmlns:a16="http://schemas.microsoft.com/office/drawing/2014/main" id="{816C8D84-AF30-5305-E911-9F166E6A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8183"/>
            <a:ext cx="8850214"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8246A86-2E88-5686-8767-92FEC480D66B}"/>
              </a:ext>
            </a:extLst>
          </p:cNvPr>
          <p:cNvSpPr txBox="1"/>
          <p:nvPr/>
        </p:nvSpPr>
        <p:spPr>
          <a:xfrm>
            <a:off x="793102" y="4739951"/>
            <a:ext cx="7548465" cy="1754326"/>
          </a:xfrm>
          <a:prstGeom prst="rect">
            <a:avLst/>
          </a:prstGeom>
          <a:noFill/>
        </p:spPr>
        <p:txBody>
          <a:bodyPr wrap="square" rtlCol="0">
            <a:spAutoFit/>
          </a:bodyPr>
          <a:lstStyle/>
          <a:p>
            <a:r>
              <a:rPr lang="en-US" dirty="0"/>
              <a:t>Sample error is 30%</a:t>
            </a:r>
          </a:p>
          <a:p>
            <a:endParaRPr lang="en-US" dirty="0"/>
          </a:p>
          <a:p>
            <a:r>
              <a:rPr lang="en-US" dirty="0"/>
              <a:t>0-1 Loss Function</a:t>
            </a:r>
          </a:p>
          <a:p>
            <a:r>
              <a:rPr lang="en-US" dirty="0"/>
              <a:t>0 Loss = Correctly Classified (28 times)</a:t>
            </a:r>
          </a:p>
          <a:p>
            <a:r>
              <a:rPr lang="en-US" dirty="0"/>
              <a:t>1 loss = Misclassified (12 times)</a:t>
            </a:r>
          </a:p>
          <a:p>
            <a:endParaRPr lang="en-US" dirty="0"/>
          </a:p>
        </p:txBody>
      </p:sp>
    </p:spTree>
    <p:extLst>
      <p:ext uri="{BB962C8B-B14F-4D97-AF65-F5344CB8AC3E}">
        <p14:creationId xmlns:p14="http://schemas.microsoft.com/office/powerpoint/2010/main" val="244810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160532" y="18255"/>
            <a:ext cx="8983468" cy="560243"/>
          </a:xfrm>
        </p:spPr>
        <p:txBody>
          <a:bodyPr>
            <a:normAutofit fontScale="90000"/>
          </a:bodyPr>
          <a:lstStyle/>
          <a:p>
            <a:pPr algn="ctr"/>
            <a:r>
              <a:rPr lang="en-IN" altLang="en-US" sz="3600" b="1" dirty="0"/>
              <a:t>Confidence Intervals for Discrete-Valued Hypotheses</a:t>
            </a:r>
            <a:endParaRPr lang="en-US" b="1" dirty="0">
              <a:solidFill>
                <a:srgbClr val="C00000"/>
              </a:solidFill>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E61568E0-6B98-D1A4-217E-0E805EE24E0E}"/>
              </a:ext>
            </a:extLst>
          </p:cNvPr>
          <p:cNvSpPr>
            <a:spLocks noGrp="1"/>
          </p:cNvSpPr>
          <p:nvPr>
            <p:ph idx="1"/>
          </p:nvPr>
        </p:nvSpPr>
        <p:spPr>
          <a:xfrm>
            <a:off x="293786" y="578498"/>
            <a:ext cx="8943520" cy="497915"/>
          </a:xfrm>
        </p:spPr>
        <p:txBody>
          <a:bodyPr>
            <a:normAutofit/>
          </a:bodyPr>
          <a:lstStyle/>
          <a:p>
            <a:pPr marL="0" indent="0" eaLnBrk="1" hangingPunct="1">
              <a:buNone/>
            </a:pPr>
            <a:endParaRPr lang="en-IN" altLang="en-US" dirty="0"/>
          </a:p>
          <a:p>
            <a:pPr marL="0" indent="0" eaLnBrk="1" hangingPunct="1">
              <a:buNone/>
            </a:pPr>
            <a:endParaRPr lang="en-IN" altLang="en-US" dirty="0"/>
          </a:p>
        </p:txBody>
      </p:sp>
      <p:pic>
        <p:nvPicPr>
          <p:cNvPr id="4" name="Picture 2">
            <a:extLst>
              <a:ext uri="{FF2B5EF4-FFF2-40B4-BE49-F238E27FC236}">
                <a16:creationId xmlns:a16="http://schemas.microsoft.com/office/drawing/2014/main" id="{4C9EABFC-F287-A1C5-DB76-E13CD1B5E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32" y="1529720"/>
            <a:ext cx="8943521"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06C6E889-9818-1D0B-1F50-537FDB49C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32" y="4497394"/>
            <a:ext cx="898346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D58A844-360B-6104-A6C2-334E3060D9F0}"/>
              </a:ext>
            </a:extLst>
          </p:cNvPr>
          <p:cNvSpPr txBox="1"/>
          <p:nvPr/>
        </p:nvSpPr>
        <p:spPr>
          <a:xfrm>
            <a:off x="293786" y="1076413"/>
            <a:ext cx="6909447" cy="369332"/>
          </a:xfrm>
          <a:prstGeom prst="rect">
            <a:avLst/>
          </a:prstGeom>
          <a:noFill/>
        </p:spPr>
        <p:txBody>
          <a:bodyPr wrap="square" rtlCol="0">
            <a:spAutoFit/>
          </a:bodyPr>
          <a:lstStyle/>
          <a:p>
            <a:r>
              <a:rPr lang="en-US" b="1" dirty="0"/>
              <a:t>Measurement of True Error</a:t>
            </a:r>
          </a:p>
        </p:txBody>
      </p:sp>
      <p:sp>
        <p:nvSpPr>
          <p:cNvPr id="8" name="TextBox 7">
            <a:extLst>
              <a:ext uri="{FF2B5EF4-FFF2-40B4-BE49-F238E27FC236}">
                <a16:creationId xmlns:a16="http://schemas.microsoft.com/office/drawing/2014/main" id="{E492A78F-C1DA-145F-ED8E-73B0756ABB12}"/>
              </a:ext>
            </a:extLst>
          </p:cNvPr>
          <p:cNvSpPr txBox="1"/>
          <p:nvPr/>
        </p:nvSpPr>
        <p:spPr>
          <a:xfrm>
            <a:off x="2090057" y="6281547"/>
            <a:ext cx="6802016" cy="369332"/>
          </a:xfrm>
          <a:prstGeom prst="rect">
            <a:avLst/>
          </a:prstGeom>
          <a:noFill/>
        </p:spPr>
        <p:txBody>
          <a:bodyPr wrap="square" rtlCol="0">
            <a:spAutoFit/>
          </a:bodyPr>
          <a:lstStyle/>
          <a:p>
            <a:r>
              <a:rPr lang="en-US" dirty="0"/>
              <a:t>Central Limit Theorem is generally used for calculation of the true error</a:t>
            </a:r>
          </a:p>
        </p:txBody>
      </p:sp>
      <p:sp>
        <p:nvSpPr>
          <p:cNvPr id="9" name="TextBox 8">
            <a:extLst>
              <a:ext uri="{FF2B5EF4-FFF2-40B4-BE49-F238E27FC236}">
                <a16:creationId xmlns:a16="http://schemas.microsoft.com/office/drawing/2014/main" id="{E20D8BDE-A568-4755-EC20-82DBF2297CE1}"/>
              </a:ext>
            </a:extLst>
          </p:cNvPr>
          <p:cNvSpPr txBox="1"/>
          <p:nvPr/>
        </p:nvSpPr>
        <p:spPr>
          <a:xfrm>
            <a:off x="1035698" y="3630147"/>
            <a:ext cx="6876661" cy="369332"/>
          </a:xfrm>
          <a:prstGeom prst="rect">
            <a:avLst/>
          </a:prstGeom>
          <a:noFill/>
        </p:spPr>
        <p:txBody>
          <a:bodyPr wrap="square" rtlCol="0">
            <a:spAutoFit/>
          </a:bodyPr>
          <a:lstStyle/>
          <a:p>
            <a:r>
              <a:rPr lang="en-US" b="1" dirty="0"/>
              <a:t>Eq. 5.1 gives sample error</a:t>
            </a:r>
          </a:p>
        </p:txBody>
      </p:sp>
      <p:sp>
        <p:nvSpPr>
          <p:cNvPr id="10" name="TextBox 9">
            <a:extLst>
              <a:ext uri="{FF2B5EF4-FFF2-40B4-BE49-F238E27FC236}">
                <a16:creationId xmlns:a16="http://schemas.microsoft.com/office/drawing/2014/main" id="{11B70F2A-BC43-998E-428B-0D55C9679B0F}"/>
              </a:ext>
            </a:extLst>
          </p:cNvPr>
          <p:cNvSpPr txBox="1"/>
          <p:nvPr/>
        </p:nvSpPr>
        <p:spPr>
          <a:xfrm>
            <a:off x="856019" y="4187966"/>
            <a:ext cx="7819053" cy="369332"/>
          </a:xfrm>
          <a:prstGeom prst="rect">
            <a:avLst/>
          </a:prstGeom>
          <a:noFill/>
        </p:spPr>
        <p:txBody>
          <a:bodyPr wrap="square" rtlCol="0">
            <a:spAutoFit/>
          </a:bodyPr>
          <a:lstStyle/>
          <a:p>
            <a:r>
              <a:rPr lang="en-US" b="1" dirty="0"/>
              <a:t>Distribution is Normal Distribution</a:t>
            </a:r>
          </a:p>
        </p:txBody>
      </p:sp>
    </p:spTree>
    <p:extLst>
      <p:ext uri="{BB962C8B-B14F-4D97-AF65-F5344CB8AC3E}">
        <p14:creationId xmlns:p14="http://schemas.microsoft.com/office/powerpoint/2010/main" val="934665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17D2-78B8-4BF5-46EC-C92E37EFCB7D}"/>
              </a:ext>
            </a:extLst>
          </p:cNvPr>
          <p:cNvSpPr>
            <a:spLocks noGrp="1"/>
          </p:cNvSpPr>
          <p:nvPr>
            <p:ph type="title"/>
          </p:nvPr>
        </p:nvSpPr>
        <p:spPr>
          <a:xfrm>
            <a:off x="160532" y="18255"/>
            <a:ext cx="8983468" cy="560243"/>
          </a:xfrm>
        </p:spPr>
        <p:txBody>
          <a:bodyPr>
            <a:normAutofit fontScale="90000"/>
          </a:bodyPr>
          <a:lstStyle/>
          <a:p>
            <a:pPr algn="ctr"/>
            <a:r>
              <a:rPr lang="en-IN" altLang="en-US" sz="3600" b="1" dirty="0"/>
              <a:t>Confidence Intervals for Discrete-Valued Hypotheses</a:t>
            </a:r>
            <a:endParaRPr lang="en-US" b="1" dirty="0">
              <a:solidFill>
                <a:srgbClr val="C00000"/>
              </a:solidFill>
              <a:latin typeface="Aharoni" panose="02010803020104030203" pitchFamily="2" charset="-79"/>
              <a:cs typeface="Aharoni" panose="02010803020104030203" pitchFamily="2" charset="-79"/>
            </a:endParaRPr>
          </a:p>
        </p:txBody>
      </p:sp>
      <p:sp>
        <p:nvSpPr>
          <p:cNvPr id="6" name="Content Placeholder 2">
            <a:extLst>
              <a:ext uri="{FF2B5EF4-FFF2-40B4-BE49-F238E27FC236}">
                <a16:creationId xmlns:a16="http://schemas.microsoft.com/office/drawing/2014/main" id="{E61568E0-6B98-D1A4-217E-0E805EE24E0E}"/>
              </a:ext>
            </a:extLst>
          </p:cNvPr>
          <p:cNvSpPr>
            <a:spLocks noGrp="1"/>
          </p:cNvSpPr>
          <p:nvPr>
            <p:ph idx="1"/>
          </p:nvPr>
        </p:nvSpPr>
        <p:spPr>
          <a:xfrm>
            <a:off x="293786" y="578498"/>
            <a:ext cx="8943520" cy="1381579"/>
          </a:xfrm>
        </p:spPr>
        <p:txBody>
          <a:bodyPr>
            <a:normAutofit/>
          </a:bodyPr>
          <a:lstStyle/>
          <a:p>
            <a:pPr marL="0" indent="0" eaLnBrk="1" hangingPunct="1">
              <a:buNone/>
            </a:pPr>
            <a:endParaRPr lang="en-IN" altLang="en-US" dirty="0"/>
          </a:p>
          <a:p>
            <a:pPr marL="0" indent="0" eaLnBrk="1" hangingPunct="1">
              <a:buNone/>
            </a:pPr>
            <a:endParaRPr lang="en-IN" altLang="en-US" dirty="0"/>
          </a:p>
        </p:txBody>
      </p:sp>
      <p:sp>
        <p:nvSpPr>
          <p:cNvPr id="7" name="TextBox 6">
            <a:extLst>
              <a:ext uri="{FF2B5EF4-FFF2-40B4-BE49-F238E27FC236}">
                <a16:creationId xmlns:a16="http://schemas.microsoft.com/office/drawing/2014/main" id="{52F6340B-8B38-CEC4-CB5C-8520CD7CDB0C}"/>
              </a:ext>
            </a:extLst>
          </p:cNvPr>
          <p:cNvSpPr txBox="1"/>
          <p:nvPr/>
        </p:nvSpPr>
        <p:spPr>
          <a:xfrm>
            <a:off x="293784" y="578498"/>
            <a:ext cx="8775569" cy="2431435"/>
          </a:xfrm>
          <a:prstGeom prst="rect">
            <a:avLst/>
          </a:prstGeom>
          <a:noFill/>
        </p:spPr>
        <p:txBody>
          <a:bodyPr wrap="square">
            <a:spAutoFit/>
          </a:bodyPr>
          <a:lstStyle/>
          <a:p>
            <a:pPr marL="342900" indent="-342900" eaLnBrk="1" hangingPunct="1">
              <a:buFont typeface="Arial" panose="020B0604020202020204" pitchFamily="34" charset="0"/>
              <a:buChar char="•"/>
            </a:pPr>
            <a:r>
              <a:rPr lang="en-IN" altLang="en-US" sz="2000" dirty="0"/>
              <a:t>we wish to estimate the true error for some discrete valued hypothesis </a:t>
            </a:r>
            <a:r>
              <a:rPr lang="en-IN" altLang="en-US" sz="2000" b="1" i="1" dirty="0"/>
              <a:t>h, </a:t>
            </a:r>
            <a:r>
              <a:rPr lang="en-IN" altLang="en-US" sz="2000" dirty="0"/>
              <a:t>based on its observed sample error over a sample S, </a:t>
            </a:r>
          </a:p>
          <a:p>
            <a:pPr marL="742950" lvl="1" indent="-285750" eaLnBrk="1" hangingPunct="1">
              <a:buFont typeface="Arial" panose="020B0604020202020204" pitchFamily="34" charset="0"/>
              <a:buChar char="•"/>
            </a:pPr>
            <a:r>
              <a:rPr lang="en-IN" altLang="en-US" sz="1800" dirty="0"/>
              <a:t>where the sample </a:t>
            </a:r>
            <a:r>
              <a:rPr lang="en-IN" altLang="en-US" sz="1800" b="1" i="1" dirty="0"/>
              <a:t>S </a:t>
            </a:r>
            <a:r>
              <a:rPr lang="en-IN" altLang="en-US" sz="1800" dirty="0"/>
              <a:t>contains </a:t>
            </a:r>
            <a:r>
              <a:rPr lang="en-IN" altLang="en-US" sz="1800" b="1" i="1" dirty="0"/>
              <a:t>n </a:t>
            </a:r>
            <a:r>
              <a:rPr lang="en-IN" altLang="en-US" sz="1800" dirty="0"/>
              <a:t>examples drawn independent of one another, and independent of </a:t>
            </a:r>
            <a:r>
              <a:rPr lang="en-IN" altLang="en-US" sz="1800" b="1" i="1" dirty="0"/>
              <a:t>h, </a:t>
            </a:r>
            <a:r>
              <a:rPr lang="en-IN" altLang="en-US" sz="1800" dirty="0"/>
              <a:t>according to the probability distribution </a:t>
            </a:r>
            <a:r>
              <a:rPr lang="en-IN" altLang="en-US" sz="1800" b="1" i="1" dirty="0"/>
              <a:t>V</a:t>
            </a:r>
          </a:p>
          <a:p>
            <a:pPr marL="742950" lvl="1" indent="-285750" eaLnBrk="1" hangingPunct="1">
              <a:buFont typeface="Arial" panose="020B0604020202020204" pitchFamily="34" charset="0"/>
              <a:buChar char="•"/>
            </a:pPr>
            <a:r>
              <a:rPr lang="en-IN" altLang="en-US" sz="1800" b="1" i="1" dirty="0"/>
              <a:t>n ≥ 3 0</a:t>
            </a:r>
          </a:p>
          <a:p>
            <a:pPr marL="742950" lvl="1" indent="-285750" eaLnBrk="1" hangingPunct="1">
              <a:buFont typeface="Arial" panose="020B0604020202020204" pitchFamily="34" charset="0"/>
              <a:buChar char="•"/>
            </a:pPr>
            <a:r>
              <a:rPr lang="en-IN" altLang="en-US" sz="1800" dirty="0"/>
              <a:t>hypothesis </a:t>
            </a:r>
            <a:r>
              <a:rPr lang="en-IN" altLang="en-US" sz="1800" b="1" i="1" dirty="0"/>
              <a:t>h </a:t>
            </a:r>
            <a:r>
              <a:rPr lang="en-IN" altLang="en-US" sz="1800" dirty="0"/>
              <a:t>commits </a:t>
            </a:r>
            <a:r>
              <a:rPr lang="en-IN" altLang="en-US" sz="1800" b="1" i="1" dirty="0"/>
              <a:t>r </a:t>
            </a:r>
            <a:r>
              <a:rPr lang="en-IN" altLang="en-US" sz="1800" dirty="0"/>
              <a:t>errors over these </a:t>
            </a:r>
            <a:r>
              <a:rPr lang="en-IN" altLang="en-US" sz="1800" b="1" i="1" dirty="0"/>
              <a:t>n </a:t>
            </a:r>
            <a:r>
              <a:rPr lang="en-IN" altLang="en-US" sz="1800" dirty="0"/>
              <a:t>examples (i.e., </a:t>
            </a:r>
            <a:r>
              <a:rPr lang="en-IN" altLang="en-US" sz="1800" b="1" i="1" dirty="0"/>
              <a:t>errors(h) </a:t>
            </a:r>
            <a:r>
              <a:rPr lang="en-IN" altLang="en-US" sz="1800" dirty="0"/>
              <a:t>= </a:t>
            </a:r>
            <a:r>
              <a:rPr lang="en-IN" altLang="en-US" sz="1800" b="1" i="1" dirty="0" err="1"/>
              <a:t>rln</a:t>
            </a:r>
            <a:r>
              <a:rPr lang="en-IN" altLang="en-US" sz="1800" b="1" i="1" dirty="0"/>
              <a:t>).</a:t>
            </a:r>
          </a:p>
          <a:p>
            <a:pPr marL="342900" indent="-342900" eaLnBrk="1" hangingPunct="1">
              <a:buFont typeface="Arial" panose="020B0604020202020204" pitchFamily="34" charset="0"/>
              <a:buChar char="•"/>
            </a:pPr>
            <a:r>
              <a:rPr lang="en-IN" altLang="en-US" sz="2000" dirty="0"/>
              <a:t>Under these conditions, statistical theory allows us to make the following assertions:</a:t>
            </a:r>
          </a:p>
        </p:txBody>
      </p:sp>
      <p:pic>
        <p:nvPicPr>
          <p:cNvPr id="8" name="Picture 2">
            <a:extLst>
              <a:ext uri="{FF2B5EF4-FFF2-40B4-BE49-F238E27FC236}">
                <a16:creationId xmlns:a16="http://schemas.microsoft.com/office/drawing/2014/main" id="{CFE945C8-8FE5-AF37-1A38-9117D0F65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7" y="2950937"/>
            <a:ext cx="890428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B54DA1A-6F4D-5839-670C-01EE77430089}"/>
              </a:ext>
            </a:extLst>
          </p:cNvPr>
          <p:cNvSpPr txBox="1"/>
          <p:nvPr/>
        </p:nvSpPr>
        <p:spPr>
          <a:xfrm>
            <a:off x="293784" y="4736041"/>
            <a:ext cx="7637235" cy="646331"/>
          </a:xfrm>
          <a:prstGeom prst="rect">
            <a:avLst/>
          </a:prstGeom>
          <a:noFill/>
        </p:spPr>
        <p:txBody>
          <a:bodyPr wrap="square">
            <a:spAutoFit/>
          </a:bodyPr>
          <a:lstStyle/>
          <a:p>
            <a:r>
              <a:rPr lang="en-IN" altLang="en-US" dirty="0"/>
              <a:t>In the current example, where </a:t>
            </a:r>
            <a:r>
              <a:rPr lang="en-IN" altLang="en-US" b="1" i="1" dirty="0"/>
              <a:t>r </a:t>
            </a:r>
            <a:r>
              <a:rPr lang="en-IN" altLang="en-US" dirty="0"/>
              <a:t>= </a:t>
            </a:r>
            <a:r>
              <a:rPr lang="en-IN" altLang="en-US" b="1" i="1" dirty="0"/>
              <a:t>12 </a:t>
            </a:r>
            <a:r>
              <a:rPr lang="en-IN" altLang="en-US" dirty="0"/>
              <a:t>and </a:t>
            </a:r>
            <a:r>
              <a:rPr lang="en-IN" altLang="en-US" b="1" i="1" dirty="0"/>
              <a:t>n </a:t>
            </a:r>
            <a:r>
              <a:rPr lang="en-IN" altLang="en-US" dirty="0"/>
              <a:t>= </a:t>
            </a:r>
            <a:r>
              <a:rPr lang="en-IN" altLang="en-US" b="1" i="1" dirty="0"/>
              <a:t>40, </a:t>
            </a:r>
            <a:r>
              <a:rPr lang="en-IN" altLang="en-US" dirty="0"/>
              <a:t>the </a:t>
            </a:r>
            <a:r>
              <a:rPr lang="en-IN" altLang="en-US" b="1" i="1" dirty="0"/>
              <a:t>95% </a:t>
            </a:r>
            <a:r>
              <a:rPr lang="en-IN" altLang="en-US" dirty="0"/>
              <a:t>confidence interval is,</a:t>
            </a:r>
          </a:p>
          <a:p>
            <a:r>
              <a:rPr lang="en-IN" altLang="en-US" dirty="0"/>
              <a:t>according to the above expression.</a:t>
            </a:r>
          </a:p>
        </p:txBody>
      </p:sp>
      <p:pic>
        <p:nvPicPr>
          <p:cNvPr id="11" name="Picture 3">
            <a:extLst>
              <a:ext uri="{FF2B5EF4-FFF2-40B4-BE49-F238E27FC236}">
                <a16:creationId xmlns:a16="http://schemas.microsoft.com/office/drawing/2014/main" id="{8368672A-0F68-517A-7167-57FB62631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527" y="5059206"/>
            <a:ext cx="4851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75495EE-DA52-3A04-F817-6555DF07E15D}"/>
              </a:ext>
            </a:extLst>
          </p:cNvPr>
          <p:cNvSpPr txBox="1"/>
          <p:nvPr/>
        </p:nvSpPr>
        <p:spPr>
          <a:xfrm>
            <a:off x="160532" y="5495731"/>
            <a:ext cx="8458395" cy="923330"/>
          </a:xfrm>
          <a:prstGeom prst="rect">
            <a:avLst/>
          </a:prstGeom>
          <a:noFill/>
        </p:spPr>
        <p:txBody>
          <a:bodyPr wrap="square" rtlCol="0">
            <a:spAutoFit/>
          </a:bodyPr>
          <a:lstStyle/>
          <a:p>
            <a:r>
              <a:rPr lang="en-US" dirty="0">
                <a:solidFill>
                  <a:srgbClr val="C00000"/>
                </a:solidFill>
              </a:rPr>
              <a:t>Instead of calculating sample and true error, we generally divide data into training data and testing data. </a:t>
            </a:r>
            <a:r>
              <a:rPr lang="en-US" b="1" dirty="0">
                <a:solidFill>
                  <a:srgbClr val="C00000"/>
                </a:solidFill>
              </a:rPr>
              <a:t>Training error is sample error and testing error is true error as the data is from the same distribution.</a:t>
            </a:r>
          </a:p>
        </p:txBody>
      </p:sp>
    </p:spTree>
    <p:extLst>
      <p:ext uri="{BB962C8B-B14F-4D97-AF65-F5344CB8AC3E}">
        <p14:creationId xmlns:p14="http://schemas.microsoft.com/office/powerpoint/2010/main" val="292304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rmAutofit fontScale="90000"/>
          </a:bodyPr>
          <a:lstStyle/>
          <a:p>
            <a:pPr algn="ctr"/>
            <a:r>
              <a:rPr lang="en-IN" altLang="en-US" sz="3600" b="1" dirty="0"/>
              <a:t>BASICS OF SAMPLING THEORY</a:t>
            </a:r>
            <a:endParaRPr lang="en-US" dirty="0"/>
          </a:p>
        </p:txBody>
      </p:sp>
      <p:pic>
        <p:nvPicPr>
          <p:cNvPr id="4" name="Content Placeholder 3">
            <a:extLst>
              <a:ext uri="{FF2B5EF4-FFF2-40B4-BE49-F238E27FC236}">
                <a16:creationId xmlns:a16="http://schemas.microsoft.com/office/drawing/2014/main" id="{115BF9DF-6985-DF3E-21A8-4504082B60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418" y="681037"/>
            <a:ext cx="8948268" cy="53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704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58477" y="243772"/>
            <a:ext cx="8627045" cy="301840"/>
          </a:xfrm>
        </p:spPr>
        <p:txBody>
          <a:bodyPr>
            <a:normAutofit fontScale="90000"/>
          </a:bodyPr>
          <a:lstStyle/>
          <a:p>
            <a:pPr algn="ctr"/>
            <a:r>
              <a:rPr lang="en-US" sz="2800" b="1" i="0" dirty="0">
                <a:solidFill>
                  <a:srgbClr val="C00000"/>
                </a:solidFill>
                <a:effectLst/>
                <a:latin typeface="erdana"/>
              </a:rPr>
              <a:t>What is Machine learning?</a:t>
            </a:r>
            <a:br>
              <a:rPr lang="en-US" sz="1400" dirty="0"/>
            </a:br>
            <a:endParaRPr lang="en-US" sz="2700" b="1" dirty="0"/>
          </a:p>
        </p:txBody>
      </p:sp>
      <p:pic>
        <p:nvPicPr>
          <p:cNvPr id="6" name="Picture 5">
            <a:extLst>
              <a:ext uri="{FF2B5EF4-FFF2-40B4-BE49-F238E27FC236}">
                <a16:creationId xmlns:a16="http://schemas.microsoft.com/office/drawing/2014/main" id="{00431688-A61B-CE63-9C31-FB7821BAD740}"/>
              </a:ext>
            </a:extLst>
          </p:cNvPr>
          <p:cNvPicPr>
            <a:picLocks noChangeAspect="1"/>
          </p:cNvPicPr>
          <p:nvPr/>
        </p:nvPicPr>
        <p:blipFill>
          <a:blip r:embed="rId2"/>
          <a:stretch>
            <a:fillRect/>
          </a:stretch>
        </p:blipFill>
        <p:spPr>
          <a:xfrm>
            <a:off x="-1" y="1209801"/>
            <a:ext cx="9144000" cy="4519195"/>
          </a:xfrm>
          <a:prstGeom prst="rect">
            <a:avLst/>
          </a:prstGeom>
        </p:spPr>
      </p:pic>
    </p:spTree>
    <p:extLst>
      <p:ext uri="{BB962C8B-B14F-4D97-AF65-F5344CB8AC3E}">
        <p14:creationId xmlns:p14="http://schemas.microsoft.com/office/powerpoint/2010/main" val="9829070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rmAutofit fontScale="90000"/>
          </a:bodyPr>
          <a:lstStyle/>
          <a:p>
            <a:pPr algn="ctr"/>
            <a:r>
              <a:rPr lang="en-IN" altLang="en-US" sz="4800" b="1" dirty="0"/>
              <a:t>Mean and Variance</a:t>
            </a:r>
            <a:endParaRPr lang="en-US" dirty="0"/>
          </a:p>
        </p:txBody>
      </p:sp>
      <p:pic>
        <p:nvPicPr>
          <p:cNvPr id="5" name="Picture 2">
            <a:extLst>
              <a:ext uri="{FF2B5EF4-FFF2-40B4-BE49-F238E27FC236}">
                <a16:creationId xmlns:a16="http://schemas.microsoft.com/office/drawing/2014/main" id="{FBE9E818-D598-3CF0-7435-2BCB3D0D8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9567"/>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6628738-6B0F-1C3D-F436-6AE16061A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3567"/>
            <a:ext cx="91440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3F649A7B-10B1-8748-2AA5-D23ED3E81CB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 y="3276017"/>
            <a:ext cx="9143999" cy="3115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54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r>
              <a:rPr lang="en-IN" altLang="en-US" sz="3200" b="1" dirty="0"/>
              <a:t>Error Estimation and Estimating Binomial Proportions</a:t>
            </a:r>
            <a:endParaRPr lang="en-US" sz="2000" dirty="0"/>
          </a:p>
        </p:txBody>
      </p:sp>
      <p:sp>
        <p:nvSpPr>
          <p:cNvPr id="3" name="Content Placeholder 2">
            <a:extLst>
              <a:ext uri="{FF2B5EF4-FFF2-40B4-BE49-F238E27FC236}">
                <a16:creationId xmlns:a16="http://schemas.microsoft.com/office/drawing/2014/main" id="{B58B8D99-CB7E-1862-36C4-2AAF8DE8130E}"/>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EA1A97A9-281D-CBFF-750A-4376272AE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089512"/>
            <a:ext cx="91249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920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r>
              <a:rPr lang="en-IN" altLang="en-US" sz="4000" b="1" dirty="0"/>
              <a:t>Estimators Bias, and Variance</a:t>
            </a:r>
            <a:endParaRPr lang="en-US" sz="2000" dirty="0"/>
          </a:p>
        </p:txBody>
      </p:sp>
      <p:sp>
        <p:nvSpPr>
          <p:cNvPr id="3" name="Content Placeholder 2">
            <a:extLst>
              <a:ext uri="{FF2B5EF4-FFF2-40B4-BE49-F238E27FC236}">
                <a16:creationId xmlns:a16="http://schemas.microsoft.com/office/drawing/2014/main" id="{B58B8D99-CB7E-1862-36C4-2AAF8DE8130E}"/>
              </a:ext>
            </a:extLst>
          </p:cNvPr>
          <p:cNvSpPr>
            <a:spLocks noGrp="1"/>
          </p:cNvSpPr>
          <p:nvPr>
            <p:ph idx="1"/>
          </p:nvPr>
        </p:nvSpPr>
        <p:spPr/>
        <p:txBody>
          <a:bodyPr/>
          <a:lstStyle/>
          <a:p>
            <a:endParaRPr lang="en-US"/>
          </a:p>
        </p:txBody>
      </p:sp>
      <p:pic>
        <p:nvPicPr>
          <p:cNvPr id="5" name="Picture 2">
            <a:extLst>
              <a:ext uri="{FF2B5EF4-FFF2-40B4-BE49-F238E27FC236}">
                <a16:creationId xmlns:a16="http://schemas.microsoft.com/office/drawing/2014/main" id="{2780C41B-4A87-63A3-16A0-21F8AE06C1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0807"/>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A70AF45F-7E7E-45C1-06AB-0DF3AE1C3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10207"/>
            <a:ext cx="91440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67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1AC31-C072-457A-DB76-523D2358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48046"/>
            <a:ext cx="7162800" cy="43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8979C803-43C0-11B0-97F0-A802B10F2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1390472"/>
            <a:ext cx="91440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1A1ABD4-4C29-2F5D-5951-9DE988C48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3151609"/>
            <a:ext cx="9115425" cy="271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3FACF0E-E697-D75C-E23A-62B193D10A10}"/>
              </a:ext>
            </a:extLst>
          </p:cNvPr>
          <p:cNvSpPr txBox="1"/>
          <p:nvPr/>
        </p:nvSpPr>
        <p:spPr>
          <a:xfrm>
            <a:off x="167951" y="485354"/>
            <a:ext cx="8724122" cy="923330"/>
          </a:xfrm>
          <a:prstGeom prst="rect">
            <a:avLst/>
          </a:prstGeom>
          <a:noFill/>
        </p:spPr>
        <p:txBody>
          <a:bodyPr wrap="square" rtlCol="0">
            <a:spAutoFit/>
          </a:bodyPr>
          <a:lstStyle/>
          <a:p>
            <a:r>
              <a:rPr lang="en-US" b="1" dirty="0"/>
              <a:t>We want best hypothesis over a distribution D but D is unknown. A sample from D is known. Empirical Risk Minimization says that the best in sample will be best in whole distribution. But Actually it is Not Necessary.</a:t>
            </a:r>
          </a:p>
        </p:txBody>
      </p:sp>
      <p:sp>
        <p:nvSpPr>
          <p:cNvPr id="6" name="TextBox 5">
            <a:extLst>
              <a:ext uri="{FF2B5EF4-FFF2-40B4-BE49-F238E27FC236}">
                <a16:creationId xmlns:a16="http://schemas.microsoft.com/office/drawing/2014/main" id="{C2326BD1-6B4B-4D5A-A6BE-2E2E23BA33E2}"/>
              </a:ext>
            </a:extLst>
          </p:cNvPr>
          <p:cNvSpPr txBox="1"/>
          <p:nvPr/>
        </p:nvSpPr>
        <p:spPr>
          <a:xfrm>
            <a:off x="251927" y="6008914"/>
            <a:ext cx="8714791" cy="369332"/>
          </a:xfrm>
          <a:prstGeom prst="rect">
            <a:avLst/>
          </a:prstGeom>
          <a:noFill/>
        </p:spPr>
        <p:txBody>
          <a:bodyPr wrap="square" rtlCol="0">
            <a:spAutoFit/>
          </a:bodyPr>
          <a:lstStyle/>
          <a:p>
            <a:r>
              <a:rPr lang="en-US" dirty="0"/>
              <a:t>L is training error, xi is output and </a:t>
            </a:r>
            <a:r>
              <a:rPr lang="en-US" dirty="0" err="1"/>
              <a:t>yi</a:t>
            </a:r>
            <a:r>
              <a:rPr lang="en-US" dirty="0"/>
              <a:t> is target. M is number of samples. E.g. 12/40=0.3</a:t>
            </a:r>
          </a:p>
        </p:txBody>
      </p:sp>
    </p:spTree>
    <p:extLst>
      <p:ext uri="{BB962C8B-B14F-4D97-AF65-F5344CB8AC3E}">
        <p14:creationId xmlns:p14="http://schemas.microsoft.com/office/powerpoint/2010/main" val="252799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endParaRPr lang="en-US" sz="2000" dirty="0"/>
          </a:p>
        </p:txBody>
      </p:sp>
      <p:sp>
        <p:nvSpPr>
          <p:cNvPr id="3" name="Content Placeholder 2">
            <a:extLst>
              <a:ext uri="{FF2B5EF4-FFF2-40B4-BE49-F238E27FC236}">
                <a16:creationId xmlns:a16="http://schemas.microsoft.com/office/drawing/2014/main" id="{B58B8D99-CB7E-1862-36C4-2AAF8DE8130E}"/>
              </a:ext>
            </a:extLst>
          </p:cNvPr>
          <p:cNvSpPr>
            <a:spLocks noGrp="1"/>
          </p:cNvSpPr>
          <p:nvPr>
            <p:ph idx="1"/>
          </p:nvPr>
        </p:nvSpPr>
        <p:spPr>
          <a:xfrm>
            <a:off x="628650" y="4823927"/>
            <a:ext cx="7886700" cy="1353036"/>
          </a:xfrm>
        </p:spPr>
        <p:txBody>
          <a:bodyPr>
            <a:normAutofit fontScale="92500" lnSpcReduction="20000"/>
          </a:bodyPr>
          <a:lstStyle/>
          <a:p>
            <a:r>
              <a:rPr lang="en-US" b="1" dirty="0"/>
              <a:t>ERM says that we should consider that hypothesis for which training error is least. </a:t>
            </a:r>
            <a:r>
              <a:rPr lang="en-US" b="1" dirty="0">
                <a:solidFill>
                  <a:srgbClr val="C00000"/>
                </a:solidFill>
              </a:rPr>
              <a:t>(Best in training will perform best in testing)</a:t>
            </a:r>
          </a:p>
          <a:p>
            <a:r>
              <a:rPr lang="en-US" b="1" dirty="0"/>
              <a:t>The above principle is called ERM</a:t>
            </a:r>
          </a:p>
          <a:p>
            <a:r>
              <a:rPr lang="en-US" b="1" dirty="0"/>
              <a:t>But, It is not always true. So some problem may be there… and is called </a:t>
            </a:r>
            <a:r>
              <a:rPr lang="en-US" b="1" dirty="0">
                <a:solidFill>
                  <a:srgbClr val="C00000"/>
                </a:solidFill>
              </a:rPr>
              <a:t>Overfitting.</a:t>
            </a:r>
          </a:p>
          <a:p>
            <a:endParaRPr lang="en-US" dirty="0"/>
          </a:p>
        </p:txBody>
      </p:sp>
      <p:pic>
        <p:nvPicPr>
          <p:cNvPr id="4" name="Picture 3">
            <a:extLst>
              <a:ext uri="{FF2B5EF4-FFF2-40B4-BE49-F238E27FC236}">
                <a16:creationId xmlns:a16="http://schemas.microsoft.com/office/drawing/2014/main" id="{9251AC31-C072-457A-DB76-523D2358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48045"/>
            <a:ext cx="7162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4F045151-8780-BA90-B157-A11380C3A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34446"/>
            <a:ext cx="91440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F3789A6-A8EC-32E9-6BBE-3F51E707C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83361"/>
            <a:ext cx="91440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0CE2701-9E38-D2A0-A75D-806406CFD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658086"/>
            <a:ext cx="91440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37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endParaRPr lang="en-US" sz="2000" dirty="0"/>
          </a:p>
        </p:txBody>
      </p:sp>
      <p:sp>
        <p:nvSpPr>
          <p:cNvPr id="3" name="Content Placeholder 2">
            <a:extLst>
              <a:ext uri="{FF2B5EF4-FFF2-40B4-BE49-F238E27FC236}">
                <a16:creationId xmlns:a16="http://schemas.microsoft.com/office/drawing/2014/main" id="{B58B8D99-CB7E-1862-36C4-2AAF8DE8130E}"/>
              </a:ext>
            </a:extLst>
          </p:cNvPr>
          <p:cNvSpPr>
            <a:spLocks noGrp="1"/>
          </p:cNvSpPr>
          <p:nvPr>
            <p:ph idx="1"/>
          </p:nvPr>
        </p:nvSpPr>
        <p:spPr/>
        <p:txBody>
          <a:bodyPr/>
          <a:lstStyle/>
          <a:p>
            <a:endParaRPr lang="en-US" dirty="0"/>
          </a:p>
        </p:txBody>
      </p:sp>
      <p:pic>
        <p:nvPicPr>
          <p:cNvPr id="7" name="Picture 3">
            <a:extLst>
              <a:ext uri="{FF2B5EF4-FFF2-40B4-BE49-F238E27FC236}">
                <a16:creationId xmlns:a16="http://schemas.microsoft.com/office/drawing/2014/main" id="{127634CB-81AB-AEA6-00CB-D40C53F98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658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r>
              <a:rPr lang="en-IN" altLang="en-US" sz="4000" b="1" dirty="0"/>
              <a:t>Overfitting</a:t>
            </a:r>
            <a:endParaRPr lang="en-US" sz="3200" b="1" dirty="0"/>
          </a:p>
        </p:txBody>
      </p:sp>
      <p:pic>
        <p:nvPicPr>
          <p:cNvPr id="4" name="Picture 3">
            <a:extLst>
              <a:ext uri="{FF2B5EF4-FFF2-40B4-BE49-F238E27FC236}">
                <a16:creationId xmlns:a16="http://schemas.microsoft.com/office/drawing/2014/main" id="{959BC9AA-EA5B-7C38-16E0-514C2C567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5062"/>
            <a:ext cx="91440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145692D-2A49-E1E7-A8B9-1C1EA8420AD0}"/>
              </a:ext>
            </a:extLst>
          </p:cNvPr>
          <p:cNvSpPr txBox="1"/>
          <p:nvPr/>
        </p:nvSpPr>
        <p:spPr>
          <a:xfrm>
            <a:off x="25075" y="3678128"/>
            <a:ext cx="9144000" cy="400110"/>
          </a:xfrm>
          <a:prstGeom prst="rect">
            <a:avLst/>
          </a:prstGeom>
          <a:noFill/>
        </p:spPr>
        <p:txBody>
          <a:bodyPr wrap="square">
            <a:spAutoFit/>
          </a:bodyPr>
          <a:lstStyle/>
          <a:p>
            <a:pPr eaLnBrk="1" hangingPunct="1"/>
            <a:r>
              <a:rPr lang="en-US" altLang="en-US" sz="2000" b="1" dirty="0"/>
              <a:t>Underfitting: neither model the training data nor generalize the new data.</a:t>
            </a:r>
            <a:endParaRPr lang="en-IN" altLang="en-US" sz="2000" b="1" dirty="0"/>
          </a:p>
        </p:txBody>
      </p:sp>
    </p:spTree>
    <p:extLst>
      <p:ext uri="{BB962C8B-B14F-4D97-AF65-F5344CB8AC3E}">
        <p14:creationId xmlns:p14="http://schemas.microsoft.com/office/powerpoint/2010/main" val="1903040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709-B1B0-76DA-1F43-33A60A01FD0B}"/>
              </a:ext>
            </a:extLst>
          </p:cNvPr>
          <p:cNvSpPr>
            <a:spLocks noGrp="1"/>
          </p:cNvSpPr>
          <p:nvPr>
            <p:ph type="title"/>
          </p:nvPr>
        </p:nvSpPr>
        <p:spPr>
          <a:xfrm>
            <a:off x="544673" y="243730"/>
            <a:ext cx="8254093" cy="437307"/>
          </a:xfrm>
        </p:spPr>
        <p:txBody>
          <a:bodyPr>
            <a:noAutofit/>
          </a:bodyPr>
          <a:lstStyle/>
          <a:p>
            <a:pPr algn="ctr">
              <a:defRPr/>
            </a:pPr>
            <a:r>
              <a:rPr lang="en-US" sz="3200" b="1" dirty="0"/>
              <a:t>Empirical Risk Minimization Example</a:t>
            </a:r>
            <a:endParaRPr lang="en-IN" sz="3200" b="1" dirty="0"/>
          </a:p>
        </p:txBody>
      </p:sp>
      <p:sp>
        <p:nvSpPr>
          <p:cNvPr id="5" name="TextBox 4">
            <a:extLst>
              <a:ext uri="{FF2B5EF4-FFF2-40B4-BE49-F238E27FC236}">
                <a16:creationId xmlns:a16="http://schemas.microsoft.com/office/drawing/2014/main" id="{1773FB3C-F8AB-1CE2-47C0-9884AA9C7A75}"/>
              </a:ext>
            </a:extLst>
          </p:cNvPr>
          <p:cNvSpPr txBox="1">
            <a:spLocks noChangeArrowheads="1"/>
          </p:cNvSpPr>
          <p:nvPr/>
        </p:nvSpPr>
        <p:spPr bwMode="auto">
          <a:xfrm>
            <a:off x="378830" y="1063625"/>
            <a:ext cx="4103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600" b="1" i="1" dirty="0"/>
              <a:t>f: Sky </a:t>
            </a:r>
            <a:r>
              <a:rPr lang="en-US" altLang="en-US" sz="3600" b="1" i="1" dirty="0">
                <a:sym typeface="Wingdings" panose="05000000000000000000" pitchFamily="2" charset="2"/>
              </a:rPr>
              <a:t> Weather</a:t>
            </a:r>
            <a:endParaRPr lang="en-IN" altLang="en-US" sz="3600" b="1" i="1" dirty="0"/>
          </a:p>
        </p:txBody>
      </p:sp>
      <p:sp>
        <p:nvSpPr>
          <p:cNvPr id="7" name="TextBox 5">
            <a:extLst>
              <a:ext uri="{FF2B5EF4-FFF2-40B4-BE49-F238E27FC236}">
                <a16:creationId xmlns:a16="http://schemas.microsoft.com/office/drawing/2014/main" id="{E371251D-B8D4-7BF4-2C51-7A0AB3308B28}"/>
              </a:ext>
            </a:extLst>
          </p:cNvPr>
          <p:cNvSpPr txBox="1">
            <a:spLocks noGrp="1" noChangeArrowheads="1"/>
          </p:cNvSpPr>
          <p:nvPr>
            <p:ph idx="1"/>
          </p:nvPr>
        </p:nvSpPr>
        <p:spPr bwMode="auto">
          <a:xfrm>
            <a:off x="208772" y="1788303"/>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dirty="0"/>
              <a:t>Kevin hates getting rained on.</a:t>
            </a:r>
          </a:p>
          <a:p>
            <a:pPr eaLnBrk="1" hangingPunct="1">
              <a:buFont typeface="Arial" panose="020B0604020202020204" pitchFamily="34" charset="0"/>
              <a:buChar char="•"/>
            </a:pPr>
            <a:r>
              <a:rPr lang="en-US" altLang="en-US" dirty="0"/>
              <a:t>Sarah hates to carry an </a:t>
            </a:r>
            <a:r>
              <a:rPr lang="en-US" altLang="en-US" dirty="0" err="1"/>
              <a:t>umberalla</a:t>
            </a:r>
            <a:r>
              <a:rPr lang="en-US" altLang="en-US" dirty="0"/>
              <a:t>.</a:t>
            </a:r>
            <a:endParaRPr lang="en-IN" altLang="en-US" dirty="0"/>
          </a:p>
        </p:txBody>
      </p:sp>
      <p:pic>
        <p:nvPicPr>
          <p:cNvPr id="8" name="Picture 7">
            <a:extLst>
              <a:ext uri="{FF2B5EF4-FFF2-40B4-BE49-F238E27FC236}">
                <a16:creationId xmlns:a16="http://schemas.microsoft.com/office/drawing/2014/main" id="{BD5290CD-3914-2A24-DFF9-D2281597B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30" y="2817004"/>
            <a:ext cx="34925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76DF045B-10D6-779A-102B-98DB80FDA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30" y="4739432"/>
            <a:ext cx="352901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7AAF4E45-7C7A-DC9A-FCA9-16FB0AEDA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260" y="1995456"/>
            <a:ext cx="4686740" cy="412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102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8B053383-8784-7FE4-2F4B-7B39F7A6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89154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B0AB6AB0-A34F-CA45-087B-1A0B76357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1" y="1033462"/>
            <a:ext cx="9061579"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0190448-8259-33BB-F5B3-86E3C16CE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43608"/>
            <a:ext cx="914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E15F7E6-EAEA-5500-90ED-16470374DBCF}"/>
              </a:ext>
            </a:extLst>
          </p:cNvPr>
          <p:cNvSpPr txBox="1"/>
          <p:nvPr/>
        </p:nvSpPr>
        <p:spPr>
          <a:xfrm>
            <a:off x="82421" y="3620278"/>
            <a:ext cx="8884297" cy="923330"/>
          </a:xfrm>
          <a:prstGeom prst="rect">
            <a:avLst/>
          </a:prstGeom>
          <a:noFill/>
        </p:spPr>
        <p:txBody>
          <a:bodyPr wrap="square" rtlCol="0">
            <a:spAutoFit/>
          </a:bodyPr>
          <a:lstStyle/>
          <a:p>
            <a:r>
              <a:rPr lang="en-US" b="1" dirty="0"/>
              <a:t>Inductive Bias means prior knowledge. ERM works well with Inductive Bias. E.g. If a students track record is also good apart from good performance in the current class, he can be expected to perform well in future also.</a:t>
            </a:r>
          </a:p>
        </p:txBody>
      </p:sp>
    </p:spTree>
    <p:extLst>
      <p:ext uri="{BB962C8B-B14F-4D97-AF65-F5344CB8AC3E}">
        <p14:creationId xmlns:p14="http://schemas.microsoft.com/office/powerpoint/2010/main" val="367644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35E94D7-E47E-9C7A-D070-00FF744C2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28305"/>
            <a:ext cx="9013371" cy="169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FBD402B-50BB-A50C-9FDC-C5BC49901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220227"/>
            <a:ext cx="9144000" cy="2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33DCDA8-9028-0FB0-AA24-F34A497C0C7D}"/>
              </a:ext>
            </a:extLst>
          </p:cNvPr>
          <p:cNvSpPr txBox="1"/>
          <p:nvPr/>
        </p:nvSpPr>
        <p:spPr>
          <a:xfrm>
            <a:off x="391886" y="615820"/>
            <a:ext cx="8089641" cy="369332"/>
          </a:xfrm>
          <a:prstGeom prst="rect">
            <a:avLst/>
          </a:prstGeom>
          <a:noFill/>
        </p:spPr>
        <p:txBody>
          <a:bodyPr wrap="square" rtlCol="0">
            <a:spAutoFit/>
          </a:bodyPr>
          <a:lstStyle/>
          <a:p>
            <a:r>
              <a:rPr lang="en-US" b="1" dirty="0"/>
              <a:t>ERM hypothesis is one with minimum loss on training sample. </a:t>
            </a:r>
          </a:p>
        </p:txBody>
      </p:sp>
    </p:spTree>
    <p:extLst>
      <p:ext uri="{BB962C8B-B14F-4D97-AF65-F5344CB8AC3E}">
        <p14:creationId xmlns:p14="http://schemas.microsoft.com/office/powerpoint/2010/main" val="19545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58477" y="92852"/>
            <a:ext cx="8627045" cy="301840"/>
          </a:xfrm>
        </p:spPr>
        <p:txBody>
          <a:bodyPr>
            <a:normAutofit fontScale="90000"/>
          </a:bodyPr>
          <a:lstStyle/>
          <a:p>
            <a:pPr algn="ctr"/>
            <a:r>
              <a:rPr lang="en-IN" sz="2800" b="1" dirty="0">
                <a:solidFill>
                  <a:srgbClr val="C00000"/>
                </a:solidFill>
                <a:latin typeface="Arial Rounded MT Bold" panose="020F0704030504030204" pitchFamily="34" charset="0"/>
              </a:rPr>
              <a:t>Some successful applications of machine learning</a:t>
            </a:r>
            <a:endParaRPr lang="en-US" sz="27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58476" y="723123"/>
            <a:ext cx="8512299" cy="5724330"/>
          </a:xfrm>
          <a:prstGeom prst="rect">
            <a:avLst/>
          </a:prstGeom>
          <a:noFill/>
          <a:ln>
            <a:noFill/>
          </a:ln>
        </p:spPr>
        <p:txBody>
          <a:bodyPr spcFirstLastPara="1" vert="horz" wrap="square" lIns="91425" tIns="45700" rIns="91425" bIns="45700"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spcBef>
                <a:spcPts val="0"/>
              </a:spcBef>
              <a:buClr>
                <a:schemeClr val="dk1"/>
              </a:buClr>
              <a:buSzPct val="100000"/>
              <a:buFont typeface="Arial"/>
              <a:buChar char="•"/>
            </a:pPr>
            <a:r>
              <a:rPr lang="en-US" sz="2800" b="1" dirty="0"/>
              <a:t>Learning to recognize spoken words.</a:t>
            </a:r>
          </a:p>
          <a:p>
            <a:pPr marL="742950" lvl="1" indent="-285750">
              <a:spcBef>
                <a:spcPts val="392"/>
              </a:spcBef>
              <a:buClr>
                <a:schemeClr val="dk1"/>
              </a:buClr>
              <a:buSzPct val="100000"/>
              <a:buFont typeface="Arial"/>
              <a:buChar char="–"/>
            </a:pPr>
            <a:r>
              <a:rPr lang="en-US" sz="2400" b="1" dirty="0"/>
              <a:t>All of the most successful speech recognition systems employ machine learning in some form.</a:t>
            </a:r>
          </a:p>
          <a:p>
            <a:pPr marL="1143000" lvl="2" indent="-228600">
              <a:spcBef>
                <a:spcPts val="336"/>
              </a:spcBef>
              <a:buClr>
                <a:schemeClr val="dk1"/>
              </a:buClr>
              <a:buSzPct val="100000"/>
              <a:buFont typeface="Arial"/>
              <a:buChar char="•"/>
            </a:pPr>
            <a:r>
              <a:rPr lang="en-US" sz="1800" b="1" dirty="0"/>
              <a:t>For example, the </a:t>
            </a:r>
            <a:r>
              <a:rPr lang="en-US" sz="1800" b="1" dirty="0">
                <a:solidFill>
                  <a:srgbClr val="C00000"/>
                </a:solidFill>
              </a:rPr>
              <a:t>SPHINX system </a:t>
            </a:r>
            <a:r>
              <a:rPr lang="en-US" sz="1800" b="1" dirty="0"/>
              <a:t>(e.g., Lee 1989) learns speaker-specific strategies for recognizing the primitive sounds (phonemes) and words from the observed speech signal. </a:t>
            </a:r>
          </a:p>
          <a:p>
            <a:pPr marL="1143000" lvl="2" indent="-228600">
              <a:spcBef>
                <a:spcPts val="336"/>
              </a:spcBef>
              <a:buClr>
                <a:schemeClr val="dk1"/>
              </a:buClr>
              <a:buSzPct val="100000"/>
              <a:buFont typeface="Arial"/>
              <a:buChar char="•"/>
            </a:pPr>
            <a:r>
              <a:rPr lang="en-US" sz="1800" b="1" dirty="0"/>
              <a:t>Neural network learning methods (e.g., Waibel et al. 1989) and methods for learning hidden Markov models(e.g., Lee 1989) are effective for automatically customizing to, individual speakers, vocabularies, microphone characteristics, background noise, etc. </a:t>
            </a:r>
          </a:p>
          <a:p>
            <a:pPr marL="342900" indent="-342900">
              <a:spcBef>
                <a:spcPts val="448"/>
              </a:spcBef>
              <a:buClr>
                <a:schemeClr val="dk1"/>
              </a:buClr>
              <a:buSzPct val="100000"/>
              <a:buFont typeface="Arial"/>
              <a:buChar char="•"/>
            </a:pPr>
            <a:r>
              <a:rPr lang="en-US" sz="2800" b="1" dirty="0"/>
              <a:t>Learning to drive an autonomous vehicle.</a:t>
            </a:r>
          </a:p>
          <a:p>
            <a:pPr marL="742950" lvl="1" indent="-285750">
              <a:spcBef>
                <a:spcPts val="392"/>
              </a:spcBef>
              <a:buClr>
                <a:schemeClr val="dk1"/>
              </a:buClr>
              <a:buSzPct val="100000"/>
              <a:buFont typeface="Arial"/>
              <a:buChar char="–"/>
            </a:pPr>
            <a:r>
              <a:rPr lang="en-US" sz="2400" b="1" dirty="0"/>
              <a:t>Machine learning methods have been used to train computer-controlled vehicles to steer correctly when driving on a variety of road types. </a:t>
            </a:r>
          </a:p>
          <a:p>
            <a:pPr marL="1143000" lvl="2" indent="-228600">
              <a:spcBef>
                <a:spcPts val="336"/>
              </a:spcBef>
              <a:buClr>
                <a:schemeClr val="dk1"/>
              </a:buClr>
              <a:buSzPct val="100000"/>
              <a:buFont typeface="Arial"/>
              <a:buChar char="•"/>
            </a:pPr>
            <a:r>
              <a:rPr lang="en-US" sz="1800" b="1" dirty="0"/>
              <a:t>For example, the </a:t>
            </a:r>
            <a:r>
              <a:rPr lang="en-US" sz="1800" b="1" dirty="0">
                <a:solidFill>
                  <a:srgbClr val="C00000"/>
                </a:solidFill>
              </a:rPr>
              <a:t>ALVINN system </a:t>
            </a:r>
            <a:r>
              <a:rPr lang="en-US" sz="1800" b="1" dirty="0"/>
              <a:t>(Pomerleau 1989) has used its learned strategies to drive unassisted at 70 miles per hour for 90 miles on public highways among other cars. </a:t>
            </a:r>
          </a:p>
        </p:txBody>
      </p:sp>
    </p:spTree>
    <p:extLst>
      <p:ext uri="{BB962C8B-B14F-4D97-AF65-F5344CB8AC3E}">
        <p14:creationId xmlns:p14="http://schemas.microsoft.com/office/powerpoint/2010/main" val="36678582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80BF0-B98B-E6D2-5E1F-3AA15CF85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611"/>
            <a:ext cx="91440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15AF2FB-B3AB-F84F-FB6F-9A983C8D2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5633"/>
            <a:ext cx="91440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5545CA0-E8AC-1CFD-5764-56190D0AD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39384"/>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F7B2D4F-17B9-9CEF-EEFF-9747214BB0E1}"/>
              </a:ext>
            </a:extLst>
          </p:cNvPr>
          <p:cNvSpPr txBox="1"/>
          <p:nvPr/>
        </p:nvSpPr>
        <p:spPr>
          <a:xfrm>
            <a:off x="261257" y="2537797"/>
            <a:ext cx="8481527" cy="646331"/>
          </a:xfrm>
          <a:prstGeom prst="rect">
            <a:avLst/>
          </a:prstGeom>
          <a:noFill/>
        </p:spPr>
        <p:txBody>
          <a:bodyPr wrap="square" rtlCol="0">
            <a:spAutoFit/>
          </a:bodyPr>
          <a:lstStyle/>
          <a:p>
            <a:r>
              <a:rPr lang="en-US" dirty="0"/>
              <a:t>LD is true error. </a:t>
            </a:r>
            <a:r>
              <a:rPr lang="en-US" dirty="0" err="1"/>
              <a:t>hs</a:t>
            </a:r>
            <a:r>
              <a:rPr lang="en-US" dirty="0"/>
              <a:t> is ERM hypothesis. There can be Approximation error or Estimation Error. </a:t>
            </a:r>
          </a:p>
        </p:txBody>
      </p:sp>
    </p:spTree>
    <p:extLst>
      <p:ext uri="{BB962C8B-B14F-4D97-AF65-F5344CB8AC3E}">
        <p14:creationId xmlns:p14="http://schemas.microsoft.com/office/powerpoint/2010/main" val="109002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E20ADE1-EC3E-6A37-8138-1F0ACE52E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5" y="171239"/>
            <a:ext cx="79629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A5DAB240-3271-15A0-BB27-006F34836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40" y="1339526"/>
            <a:ext cx="683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63BCBDDD-974D-10ED-37FF-4F8DA5CB9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 y="1920551"/>
            <a:ext cx="86995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3B4C1879-48CF-DA1D-4329-E504EAC2D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40" y="3301498"/>
            <a:ext cx="8863401"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5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3BA104F-5203-7ED3-E072-ED507AEB5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054175" cy="616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CE8836C-0F37-CC08-B5C4-43B71A88057D}"/>
              </a:ext>
            </a:extLst>
          </p:cNvPr>
          <p:cNvSpPr txBox="1"/>
          <p:nvPr/>
        </p:nvSpPr>
        <p:spPr>
          <a:xfrm>
            <a:off x="615820" y="6335486"/>
            <a:ext cx="8332237" cy="369332"/>
          </a:xfrm>
          <a:prstGeom prst="rect">
            <a:avLst/>
          </a:prstGeom>
          <a:noFill/>
        </p:spPr>
        <p:txBody>
          <a:bodyPr wrap="square" rtlCol="0">
            <a:spAutoFit/>
          </a:bodyPr>
          <a:lstStyle/>
          <a:p>
            <a:r>
              <a:rPr lang="en-US" dirty="0"/>
              <a:t>Estimation error increases if sample is large.</a:t>
            </a:r>
          </a:p>
        </p:txBody>
      </p:sp>
    </p:spTree>
    <p:extLst>
      <p:ext uri="{BB962C8B-B14F-4D97-AF65-F5344CB8AC3E}">
        <p14:creationId xmlns:p14="http://schemas.microsoft.com/office/powerpoint/2010/main" val="3676609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9F0AA59-1E1C-C14E-3D83-FECA2223F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4479"/>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659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136710" y="71925"/>
            <a:ext cx="6214188" cy="584775"/>
          </a:xfrm>
          <a:prstGeom prst="rect">
            <a:avLst/>
          </a:prstGeom>
          <a:noFill/>
        </p:spPr>
        <p:txBody>
          <a:bodyPr wrap="square">
            <a:spAutoFit/>
          </a:bodyPr>
          <a:lstStyle/>
          <a:p>
            <a:r>
              <a:rPr lang="en-IN" altLang="en-US" sz="3200" b="1" dirty="0"/>
              <a:t>Why Prefer Short Hypotheses?</a:t>
            </a: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995200"/>
            <a:ext cx="9024257" cy="3847387"/>
          </a:xfrm>
        </p:spPr>
        <p:txBody>
          <a:bodyPr rtlCol="0">
            <a:normAutofit/>
          </a:bodyPr>
          <a:lstStyle/>
          <a:p>
            <a:pPr eaLnBrk="1" fontAlgn="auto" hangingPunct="1">
              <a:spcAft>
                <a:spcPts val="0"/>
              </a:spcAft>
              <a:defRPr/>
            </a:pPr>
            <a:r>
              <a:rPr lang="en-IN" sz="3600" b="1" dirty="0">
                <a:solidFill>
                  <a:srgbClr val="C00000"/>
                </a:solidFill>
              </a:rPr>
              <a:t>Occam's razor: </a:t>
            </a:r>
            <a:r>
              <a:rPr lang="en-IN" b="1" dirty="0"/>
              <a:t>Prefer the simplest hypothesis that fits the data.</a:t>
            </a:r>
          </a:p>
          <a:p>
            <a:pPr eaLnBrk="1" fontAlgn="auto" hangingPunct="1">
              <a:spcAft>
                <a:spcPts val="0"/>
              </a:spcAft>
              <a:defRPr/>
            </a:pPr>
            <a:r>
              <a:rPr lang="en-IN" b="1" dirty="0"/>
              <a:t>there are fewer short hypotheses than long ones (based on straightforward combinatorial arguments), it is less likely that one will find a short hypothesis that coincidentally fits the training data. In contrast there are often many very complex hypotheses that fit the current training data but fail to generalize correctly to subsequent data.</a:t>
            </a:r>
          </a:p>
          <a:p>
            <a:pPr eaLnBrk="1" fontAlgn="auto" hangingPunct="1">
              <a:spcAft>
                <a:spcPts val="0"/>
              </a:spcAft>
              <a:defRPr/>
            </a:pPr>
            <a:r>
              <a:rPr lang="en-IN" b="1" dirty="0"/>
              <a:t>The difficulty here is that</a:t>
            </a:r>
          </a:p>
          <a:p>
            <a:pPr lvl="1" eaLnBrk="1" fontAlgn="auto" hangingPunct="1">
              <a:spcAft>
                <a:spcPts val="0"/>
              </a:spcAft>
              <a:buFont typeface="Arial" panose="020B0604020202020204" pitchFamily="34" charset="0"/>
              <a:buChar char="–"/>
              <a:defRPr/>
            </a:pPr>
            <a:r>
              <a:rPr lang="en-IN" b="1" dirty="0"/>
              <a:t> there are very many small sets of hypotheses that one can define-most of them rather arcane.</a:t>
            </a:r>
          </a:p>
          <a:p>
            <a:pPr lvl="1" eaLnBrk="1" fontAlgn="auto" hangingPunct="1">
              <a:spcAft>
                <a:spcPts val="0"/>
              </a:spcAft>
              <a:buFont typeface="Arial" panose="020B0604020202020204" pitchFamily="34" charset="0"/>
              <a:buChar char="–"/>
              <a:defRPr/>
            </a:pPr>
            <a:r>
              <a:rPr lang="en-IN" b="1" dirty="0"/>
              <a:t>the size of a hypothesis is determined by the particular representation used </a:t>
            </a:r>
            <a:r>
              <a:rPr lang="en-IN" b="1" i="1" dirty="0"/>
              <a:t>internally </a:t>
            </a:r>
            <a:r>
              <a:rPr lang="en-IN" b="1" dirty="0"/>
              <a:t>by the learner.</a:t>
            </a:r>
          </a:p>
        </p:txBody>
      </p:sp>
      <p:pic>
        <p:nvPicPr>
          <p:cNvPr id="8" name="Picture 4">
            <a:extLst>
              <a:ext uri="{FF2B5EF4-FFF2-40B4-BE49-F238E27FC236}">
                <a16:creationId xmlns:a16="http://schemas.microsoft.com/office/drawing/2014/main" id="{6D451933-1586-B686-1900-A05BF4F18E57}"/>
              </a:ext>
            </a:extLst>
          </p:cNvPr>
          <p:cNvPicPr>
            <a:picLocks noChangeAspect="1" noChangeArrowheads="1"/>
          </p:cNvPicPr>
          <p:nvPr/>
        </p:nvPicPr>
        <p:blipFill>
          <a:blip r:embed="rId2"/>
          <a:srcRect/>
          <a:stretch>
            <a:fillRect/>
          </a:stretch>
        </p:blipFill>
        <p:spPr bwMode="auto">
          <a:xfrm>
            <a:off x="451303" y="4919943"/>
            <a:ext cx="8121650" cy="522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19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ox(in)">
                                      <p:cBhvr>
                                        <p:cTn id="20" dur="500"/>
                                        <p:tgtEl>
                                          <p:spTgt spid="7">
                                            <p:txEl>
                                              <p:pRg st="3" end="3"/>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ox(in)">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1BC383-6E4F-C360-A22F-9481A065C848}"/>
              </a:ext>
            </a:extLst>
          </p:cNvPr>
          <p:cNvSpPr txBox="1"/>
          <p:nvPr/>
        </p:nvSpPr>
        <p:spPr>
          <a:xfrm>
            <a:off x="1576873" y="2413337"/>
            <a:ext cx="5990253" cy="1015663"/>
          </a:xfrm>
          <a:prstGeom prst="rect">
            <a:avLst/>
          </a:prstGeom>
          <a:noFill/>
        </p:spPr>
        <p:txBody>
          <a:bodyPr wrap="square">
            <a:spAutoFit/>
          </a:bodyPr>
          <a:lstStyle/>
          <a:p>
            <a:pPr algn="ctr">
              <a:defRPr/>
            </a:pPr>
            <a:r>
              <a:rPr lang="en-US"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Thank You !!!</a:t>
            </a:r>
          </a:p>
        </p:txBody>
      </p:sp>
    </p:spTree>
    <p:extLst>
      <p:ext uri="{BB962C8B-B14F-4D97-AF65-F5344CB8AC3E}">
        <p14:creationId xmlns:p14="http://schemas.microsoft.com/office/powerpoint/2010/main" val="863836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58477" y="92852"/>
            <a:ext cx="8627045" cy="301840"/>
          </a:xfrm>
        </p:spPr>
        <p:txBody>
          <a:bodyPr>
            <a:normAutofit fontScale="90000"/>
          </a:bodyPr>
          <a:lstStyle/>
          <a:p>
            <a:pPr algn="ctr"/>
            <a:r>
              <a:rPr lang="en-IN" sz="2800" b="1" dirty="0">
                <a:solidFill>
                  <a:srgbClr val="C00000"/>
                </a:solidFill>
                <a:latin typeface="Arial Rounded MT Bold" panose="020F0704030504030204" pitchFamily="34" charset="0"/>
              </a:rPr>
              <a:t>Some successful applications of machine learning</a:t>
            </a:r>
            <a:endParaRPr lang="en-US" sz="2700" b="1" dirty="0">
              <a:solidFill>
                <a:srgbClr val="C00000"/>
              </a:solidFill>
              <a:latin typeface="Arial Rounded MT Bold" panose="020F0704030504030204" pitchFamily="34" charset="0"/>
            </a:endParaRPr>
          </a:p>
        </p:txBody>
      </p:sp>
      <p:sp>
        <p:nvSpPr>
          <p:cNvPr id="3" name="Google Shape;104;p3">
            <a:extLst>
              <a:ext uri="{FF2B5EF4-FFF2-40B4-BE49-F238E27FC236}">
                <a16:creationId xmlns:a16="http://schemas.microsoft.com/office/drawing/2014/main" id="{F891E262-9A04-19CC-94C9-64A95D58F362}"/>
              </a:ext>
            </a:extLst>
          </p:cNvPr>
          <p:cNvSpPr txBox="1">
            <a:spLocks/>
          </p:cNvSpPr>
          <p:nvPr/>
        </p:nvSpPr>
        <p:spPr>
          <a:xfrm>
            <a:off x="258476" y="723123"/>
            <a:ext cx="8512299" cy="5724330"/>
          </a:xfrm>
          <a:prstGeom prst="rect">
            <a:avLst/>
          </a:prstGeom>
          <a:noFill/>
          <a:ln>
            <a:noFill/>
          </a:ln>
        </p:spPr>
        <p:txBody>
          <a:bodyPr spcFirstLastPara="1" vert="horz" wrap="square" lIns="91425" tIns="45700" rIns="91425" bIns="45700"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algn="l" rtl="0">
              <a:spcBef>
                <a:spcPts val="0"/>
              </a:spcBef>
              <a:spcAft>
                <a:spcPts val="0"/>
              </a:spcAft>
              <a:buClr>
                <a:schemeClr val="dk1"/>
              </a:buClr>
              <a:buSzPct val="100000"/>
              <a:buFont typeface="Arial"/>
              <a:buChar char="•"/>
            </a:pPr>
            <a:r>
              <a:rPr lang="en-US" sz="2800" b="1" dirty="0"/>
              <a:t>Learning to classify new astronomical structures.</a:t>
            </a:r>
          </a:p>
          <a:p>
            <a:pPr marL="742950" lvl="1" indent="-285750" algn="l" rtl="0">
              <a:spcBef>
                <a:spcPts val="434"/>
              </a:spcBef>
              <a:spcAft>
                <a:spcPts val="0"/>
              </a:spcAft>
              <a:buClr>
                <a:schemeClr val="dk1"/>
              </a:buClr>
              <a:buSzPct val="100000"/>
              <a:buFont typeface="Arial"/>
              <a:buChar char="–"/>
            </a:pPr>
            <a:r>
              <a:rPr lang="en-US" sz="2400" b="1" dirty="0"/>
              <a:t>Machine learning methods have been applied to a variety of large databases to learn general regularities implicit in the data. </a:t>
            </a:r>
          </a:p>
          <a:p>
            <a:pPr marL="1143000" lvl="2" indent="-228600" algn="l" rtl="0">
              <a:spcBef>
                <a:spcPts val="372"/>
              </a:spcBef>
              <a:spcAft>
                <a:spcPts val="0"/>
              </a:spcAft>
              <a:buClr>
                <a:schemeClr val="dk1"/>
              </a:buClr>
              <a:buSzPct val="100000"/>
              <a:buFont typeface="Arial"/>
              <a:buChar char="•"/>
            </a:pPr>
            <a:r>
              <a:rPr lang="en-US" sz="1800" b="1" dirty="0"/>
              <a:t>For example, decision tree learning algorithms have been used by NASA to learn how to classify celestial objects from the second Palomar Observatory Sky Survey (Fayyad et al. 1995). This system is now used to automatically classify all objects in the Sky Survey, which consists of three terra bytes of image data.</a:t>
            </a:r>
          </a:p>
          <a:p>
            <a:pPr marL="342900" lvl="0" indent="-342900" algn="l" rtl="0">
              <a:spcBef>
                <a:spcPts val="496"/>
              </a:spcBef>
              <a:spcAft>
                <a:spcPts val="0"/>
              </a:spcAft>
              <a:buClr>
                <a:schemeClr val="dk1"/>
              </a:buClr>
              <a:buSzPct val="100000"/>
              <a:buFont typeface="Arial"/>
              <a:buChar char="•"/>
            </a:pPr>
            <a:r>
              <a:rPr lang="en-US" sz="2800" b="1" dirty="0"/>
              <a:t>Learning to play world-class backgammon.</a:t>
            </a:r>
          </a:p>
          <a:p>
            <a:pPr marL="742950" lvl="1" indent="-285750" algn="l" rtl="0">
              <a:spcBef>
                <a:spcPts val="434"/>
              </a:spcBef>
              <a:spcAft>
                <a:spcPts val="0"/>
              </a:spcAft>
              <a:buClr>
                <a:schemeClr val="dk1"/>
              </a:buClr>
              <a:buSzPct val="100000"/>
              <a:buFont typeface="Arial"/>
              <a:buChar char="–"/>
            </a:pPr>
            <a:r>
              <a:rPr lang="en-US" sz="2400" b="1" dirty="0"/>
              <a:t>The most successful computer programs for playing games such as backgammon are based on machine learning algorithms. </a:t>
            </a:r>
          </a:p>
          <a:p>
            <a:pPr marL="1143000" lvl="2" indent="-228600" algn="l" rtl="0">
              <a:spcBef>
                <a:spcPts val="372"/>
              </a:spcBef>
              <a:spcAft>
                <a:spcPts val="0"/>
              </a:spcAft>
              <a:buClr>
                <a:schemeClr val="dk1"/>
              </a:buClr>
              <a:buSzPct val="100000"/>
              <a:buFont typeface="Arial"/>
              <a:buChar char="•"/>
            </a:pPr>
            <a:r>
              <a:rPr lang="en-US" sz="1800" b="1" dirty="0"/>
              <a:t>For example, the world's top computer program for backgammon, TD-GAMMON (T </a:t>
            </a:r>
            <a:r>
              <a:rPr lang="en-US" sz="1800" b="1" dirty="0" err="1"/>
              <a:t>esauro</a:t>
            </a:r>
            <a:r>
              <a:rPr lang="en-US" sz="1800" b="1" dirty="0"/>
              <a:t> 1992, 1995). learned its strategy by playing over one million practice games against itself. It now plays at a level competitive with the human world champion. </a:t>
            </a:r>
          </a:p>
        </p:txBody>
      </p:sp>
    </p:spTree>
    <p:extLst>
      <p:ext uri="{BB962C8B-B14F-4D97-AF65-F5344CB8AC3E}">
        <p14:creationId xmlns:p14="http://schemas.microsoft.com/office/powerpoint/2010/main" val="2879367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